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0" r:id="rId3"/>
    <p:sldId id="267" r:id="rId4"/>
    <p:sldId id="261" r:id="rId5"/>
    <p:sldId id="258" r:id="rId6"/>
    <p:sldId id="263" r:id="rId7"/>
    <p:sldId id="264" r:id="rId8"/>
    <p:sldId id="265" r:id="rId9"/>
    <p:sldId id="266" r:id="rId10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8D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55" d="100"/>
          <a:sy n="5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A38AC-24BB-4D7B-94D0-A105B4E95E6D}" type="datetimeFigureOut">
              <a:rPr lang="de-DE" smtClean="0"/>
              <a:t>12.09.2022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039CD2-D4E4-40CC-BBCF-FAFFE1D8FD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2815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5FC522A7-D5F0-C8FB-677B-C9695D2C620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fld id="{94E99BF6-D3CF-4566-825D-AD302E2C2B6F}" type="slidenum">
              <a:rPr lang="de-DE" altLang="de-DE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lnSpc>
                  <a:spcPct val="95000"/>
                </a:lnSpc>
                <a:buClrTx/>
                <a:buFontTx/>
                <a:buNone/>
              </a:pPr>
              <a:t>2</a:t>
            </a:fld>
            <a:endParaRPr lang="de-DE" altLang="de-DE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A784883C-2C12-79CA-A24C-8B1DE9F47A27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22250" y="819150"/>
            <a:ext cx="7180263" cy="40401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FE919D48-7D3F-6F8F-F360-4185A3CAFE4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73474" y="5118423"/>
            <a:ext cx="5390934" cy="4849576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5FC522A7-D5F0-C8FB-677B-C9695D2C620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fld id="{94E99BF6-D3CF-4566-825D-AD302E2C2B6F}" type="slidenum">
              <a:rPr lang="de-DE" altLang="de-DE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lnSpc>
                  <a:spcPct val="95000"/>
                </a:lnSpc>
                <a:buClrTx/>
                <a:buFontTx/>
                <a:buNone/>
              </a:pPr>
              <a:t>3</a:t>
            </a:fld>
            <a:endParaRPr lang="de-DE" altLang="de-DE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A784883C-2C12-79CA-A24C-8B1DE9F47A27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22250" y="819150"/>
            <a:ext cx="7180263" cy="40401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FE919D48-7D3F-6F8F-F360-4185A3CAFE4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73474" y="5118423"/>
            <a:ext cx="5390934" cy="4849576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24741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6">
            <a:extLst>
              <a:ext uri="{FF2B5EF4-FFF2-40B4-BE49-F238E27FC236}">
                <a16:creationId xmlns:a16="http://schemas.microsoft.com/office/drawing/2014/main" id="{034EEA7C-23B9-C3E2-2B5E-E1B14E79A492}"/>
              </a:ext>
            </a:extLst>
          </p:cNvPr>
          <p:cNvSpPr txBox="1"/>
          <p:nvPr/>
        </p:nvSpPr>
        <p:spPr>
          <a:xfrm>
            <a:off x="3813803" y="10237630"/>
            <a:ext cx="2924042" cy="53846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3907890-97BC-42A2-9F2C-2DA1423233AB}" type="slidenum">
              <a:t>4</a:t>
            </a:fld>
            <a:endParaRPr lang="de-DE" sz="13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Folienbildplatzhalter 1">
            <a:extLst>
              <a:ext uri="{FF2B5EF4-FFF2-40B4-BE49-F238E27FC236}">
                <a16:creationId xmlns:a16="http://schemas.microsoft.com/office/drawing/2014/main" id="{B75FBF95-9F41-9006-6EE8-AB893B2DCC0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222250" y="819150"/>
            <a:ext cx="7180263" cy="4040188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Notizenplatzhalter 2">
            <a:extLst>
              <a:ext uri="{FF2B5EF4-FFF2-40B4-BE49-F238E27FC236}">
                <a16:creationId xmlns:a16="http://schemas.microsoft.com/office/drawing/2014/main" id="{953865B1-F194-B6B9-7509-3AED05E5CBE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1CE66119-C453-59B1-7663-0835E13771C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fld id="{FEE1D994-6269-49D1-A056-F4BBD1E249AF}" type="slidenum">
              <a:rPr lang="de-DE" altLang="de-DE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lnSpc>
                  <a:spcPct val="95000"/>
                </a:lnSpc>
                <a:buClrTx/>
                <a:buFontTx/>
                <a:buNone/>
              </a:pPr>
              <a:t>5</a:t>
            </a:fld>
            <a:endParaRPr lang="de-DE" altLang="de-DE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38FDA8C0-33BD-C8BB-5174-73AE443422C9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22250" y="819150"/>
            <a:ext cx="7180263" cy="40401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72D4D63D-ACC3-BBA3-E8DA-C677B73D753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73474" y="5118423"/>
            <a:ext cx="5390934" cy="4849576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5FC522A7-D5F0-C8FB-677B-C9695D2C620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61988" algn="l"/>
                <a:tab pos="1325563" algn="l"/>
                <a:tab pos="1989138" algn="l"/>
                <a:tab pos="2652713" algn="l"/>
                <a:tab pos="2881313" algn="l"/>
                <a:tab pos="3292475" algn="l"/>
                <a:tab pos="3703638" algn="l"/>
                <a:tab pos="4116388" algn="l"/>
                <a:tab pos="4527550" algn="l"/>
                <a:tab pos="4938713" algn="l"/>
                <a:tab pos="5351463" algn="l"/>
                <a:tab pos="5762625" algn="l"/>
                <a:tab pos="6173788" algn="l"/>
                <a:tab pos="6586538" algn="l"/>
                <a:tab pos="6997700" algn="l"/>
                <a:tab pos="7408863" algn="l"/>
                <a:tab pos="7820025" algn="l"/>
                <a:tab pos="8232775" algn="l"/>
                <a:tab pos="8643938" algn="l"/>
                <a:tab pos="9055100" algn="l"/>
                <a:tab pos="9467850" algn="l"/>
                <a:tab pos="98790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fld id="{94E99BF6-D3CF-4566-825D-AD302E2C2B6F}" type="slidenum">
              <a:rPr lang="de-DE" altLang="de-DE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lnSpc>
                  <a:spcPct val="95000"/>
                </a:lnSpc>
                <a:buClrTx/>
                <a:buFontTx/>
                <a:buNone/>
              </a:pPr>
              <a:t>6</a:t>
            </a:fld>
            <a:endParaRPr lang="de-DE" altLang="de-DE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A784883C-2C12-79CA-A24C-8B1DE9F47A27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22250" y="819150"/>
            <a:ext cx="7180263" cy="40401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FE919D48-7D3F-6F8F-F360-4185A3CAFE4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73474" y="5118423"/>
            <a:ext cx="5390934" cy="4849576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24817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2058FB-2ACD-7DEC-CFD5-75FDFDB1F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AE62437-C9F7-4068-E5B1-A8A15478AE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3077C91-CF02-515A-E27D-395C98AF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FAA63-3023-426C-B566-F849917C043B}" type="datetime1">
              <a:rPr lang="de-DE" smtClean="0"/>
              <a:t>12.09.2022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BC272C7-1569-DA32-98A7-6FBA0357A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F49CCB3-E32A-06D7-D319-692BA036A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F92E-D82B-4CC7-8D56-7DD597FA26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920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ACB503-9DF4-04F2-5A8F-15C0470E5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3F219FC-B14A-4E37-D965-F9EA80DAC5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8AB4A6-7447-6F8F-2B07-0ABDCD4DB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8C127-5751-41F1-ABD8-15ED4F6A37E2}" type="datetime1">
              <a:rPr lang="de-DE" smtClean="0"/>
              <a:t>12.09.2022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3E228E-10CD-F1A5-1C1E-02D47D7BA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B00762-9457-99E2-A232-22AF49673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F92E-D82B-4CC7-8D56-7DD597FA26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3886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EDCCF9A-7828-9A74-6915-CB16CE24D3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C1C62D2-B8B8-D2EF-D66D-78441871EF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4A68EA-9D97-B2C6-4E6F-4E7BBCE75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3082E-4BF6-4F3A-996A-DD5757399E8B}" type="datetime1">
              <a:rPr lang="de-DE" smtClean="0"/>
              <a:t>12.09.2022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7DD08E-5B40-16EA-EF79-EBCD3744D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688A-3FBA-7B1F-DB73-ACF213295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F92E-D82B-4CC7-8D56-7DD597FA26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8715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8B7AFC-F40B-2E14-9D2D-9474FCEEE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FFB52F7-3AE0-5718-8577-A1AB548BD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896BE2C-350A-568C-D6BA-1383F53D3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E043-153C-4682-AC11-13CACBF0CA30}" type="datetime1">
              <a:rPr lang="de-DE" smtClean="0"/>
              <a:t>12.09.2022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75029-79EF-2BEA-58C4-CA77566CE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1308C9-BF47-FD94-989D-896BD9B3F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F92E-D82B-4CC7-8D56-7DD597FA26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0701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E1BA86-FB61-19B2-4811-CC2E434F2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F04A54C-4030-9D85-7216-39A51F2FC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7E6708-977B-5760-8485-9F5CF32A7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CE2B-EA39-46D9-B978-9B89A8D22138}" type="datetime1">
              <a:rPr lang="de-DE" smtClean="0"/>
              <a:t>12.09.2022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2F4A68-B740-D59A-B9D6-A3CB61F63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0987F0-E601-936D-3635-0E69AAB52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F92E-D82B-4CC7-8D56-7DD597FA26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7173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3A4572-9984-FC37-6D2A-2ED23CC4A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2CA2AE2-6252-25CF-05D6-7EE2A55AF4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601F7EE-AB8D-268F-6BB3-4F7F503C96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E15EE68-81CD-5FA7-ED60-90E51EC63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554C-EAC5-40A1-BDBF-B6B0C3618310}" type="datetime1">
              <a:rPr lang="de-DE" smtClean="0"/>
              <a:t>12.09.2022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EBAA841-CF51-50C8-3D18-C79389C3D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E7E488B-3E94-7F5C-22B8-B0951F2A9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F92E-D82B-4CC7-8D56-7DD597FA26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2106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2BC5DB-BFF4-5BD4-C640-3448A0191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3F52615-62D9-6859-AA74-CDC577F3D3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A2103E2-92D1-6785-BB27-9370D3CF2D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D20F46D-8531-9A9A-7558-7D50140471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266FC71-697E-9B7F-1127-934D3D0874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E2012B1-D31A-1CDA-92B9-67F28F2FF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F5AC7-6D98-44C2-BCF6-E1DAF90701F1}" type="datetime1">
              <a:rPr lang="de-DE" smtClean="0"/>
              <a:t>12.09.2022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A2644DA-3173-6A3E-FDA0-162562B0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87A7FEA-5BBB-F71A-0C83-5FE98ABCC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F92E-D82B-4CC7-8D56-7DD597FA26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0347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A624EE-314E-6160-1DA9-7F4276843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9878C95-D820-7FB8-1F23-34577358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FC7C-FCB5-4C3C-803A-45200089DC84}" type="datetime1">
              <a:rPr lang="de-DE" smtClean="0"/>
              <a:t>12.09.2022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E864F89-69EF-9CD3-02B0-0CAD7FB55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6AE0AA9-C02E-26A3-F6B4-359F313F2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F92E-D82B-4CC7-8D56-7DD597FA26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1269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86FD1E2-C048-4CEF-032A-44C6AD65C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B492-D057-45C1-AE00-81376EF3B49A}" type="datetime1">
              <a:rPr lang="de-DE" smtClean="0"/>
              <a:t>12.09.2022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1FF86FA-CA79-4686-3EE4-F78BEF2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3860E7F-71F5-3F36-5244-68C60C41F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F92E-D82B-4CC7-8D56-7DD597FA26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6400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918E8A-58C9-8B02-0B6D-FC11072CE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9223DD-5179-779C-B3E9-10A53BDA6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1DD5917-E95D-287A-EBF9-0BA355CD9D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1E79FF8-C9E9-EB2D-4DB6-948810215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C860F-FDC4-4F95-98A2-2B60F4DFA45B}" type="datetime1">
              <a:rPr lang="de-DE" smtClean="0"/>
              <a:t>12.09.2022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61FAB47-9E84-5A0C-EA44-F012A0301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135F5DF-8323-CA18-580E-0F80BB91B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F92E-D82B-4CC7-8D56-7DD597FA26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8807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B1E69C-4BA9-9EEB-5BF5-1DA90A753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D087AEF-CC9F-563F-DD81-11240EB422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5DD8FD8-1DDE-ED76-E7EC-5BBE83FD42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5A6C7DD-EC20-3D58-00EF-340BB8C3D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397F-1B74-4EA2-B92F-57B475EA9A15}" type="datetime1">
              <a:rPr lang="de-DE" smtClean="0"/>
              <a:t>12.09.2022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3FFF329-5DB5-0A52-1A45-27A227D4F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BA9148-6591-D329-4F2B-BD50B11E4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F92E-D82B-4CC7-8D56-7DD597FA26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7753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2CC909A-769A-F4E2-3B4B-B2665AC34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1E767ED-09A2-C4E3-3A07-FAE2A662D8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7BBD6F-8646-4955-A146-5080871A38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B2D69-4C1C-44D2-BBD0-1BEAA37F5CC6}" type="datetime1">
              <a:rPr lang="de-DE" smtClean="0"/>
              <a:t>12.09.2022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AC0EFE-203B-DAF4-FE46-9FB9CFB6D4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D3B9CC-7E02-5B40-D101-83404E9804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4F92E-D82B-4CC7-8D56-7DD597FA26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480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oziales.hessen.de/Menschen-mit-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gqh.de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behindertenrechtskonvention.info/" TargetMode="External"/><Relationship Id="rId5" Type="http://schemas.openxmlformats.org/officeDocument/2006/relationships/hyperlink" Target="https://www.md-hessen.de/ueber-uns" TargetMode="External"/><Relationship Id="rId4" Type="http://schemas.openxmlformats.org/officeDocument/2006/relationships/hyperlink" Target="https://www.lwv-hessen.d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63D4872F-F2B3-572E-911A-C525C55B1D57}"/>
              </a:ext>
            </a:extLst>
          </p:cNvPr>
          <p:cNvSpPr/>
          <p:nvPr/>
        </p:nvSpPr>
        <p:spPr>
          <a:xfrm>
            <a:off x="2346593" y="3536414"/>
            <a:ext cx="7498814" cy="12889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A349E9-7DAF-C26A-0ED9-719B03180C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9821" y="3415228"/>
            <a:ext cx="9864001" cy="1288974"/>
          </a:xfrm>
        </p:spPr>
        <p:txBody>
          <a:bodyPr>
            <a:normAutofit fontScale="90000"/>
          </a:bodyPr>
          <a:lstStyle/>
          <a:p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>
                <a:solidFill>
                  <a:schemeClr val="bg1"/>
                </a:solidFill>
              </a:rPr>
              <a:t>Die LagH – was ist das?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5A72AD2-C990-6D04-0C1A-28AAC79DF9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22842"/>
            <a:ext cx="9144000" cy="535363"/>
          </a:xfrm>
        </p:spPr>
        <p:txBody>
          <a:bodyPr>
            <a:normAutofit/>
          </a:bodyPr>
          <a:lstStyle/>
          <a:p>
            <a:r>
              <a:rPr lang="de-DE" dirty="0"/>
              <a:t>Die folgenden Schaubilder verdeutlichen die Arbeit der LagH: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CF6A68C-26EB-67BC-DA88-5B81928C7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505" y="0"/>
            <a:ext cx="10640990" cy="2313542"/>
          </a:xfrm>
          <a:prstGeom prst="rect">
            <a:avLst/>
          </a:prstGeom>
        </p:spPr>
      </p:pic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AB26F93E-3458-3A19-4CFB-F7BBFA189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14A79-AD29-4001-9FF7-B97FC9F82361}" type="datetime1">
              <a:rPr lang="de-DE" smtClean="0"/>
              <a:t>12.09.2022</a:t>
            </a:fld>
            <a:endParaRPr lang="de-DE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20E85C31-266C-939B-501E-1C3947D83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F92E-D82B-4CC7-8D56-7DD597FA26D5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19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6923F131-08BC-4EAC-2F54-840E4F0A7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5273" y="749145"/>
            <a:ext cx="7299741" cy="771181"/>
          </a:xfrm>
          <a:prstGeom prst="roundRect">
            <a:avLst>
              <a:gd name="adj" fmla="val 241"/>
            </a:avLst>
          </a:prstGeom>
          <a:solidFill>
            <a:schemeClr val="accent5">
              <a:lumMod val="75000"/>
            </a:schemeClr>
          </a:solidFill>
          <a:ln w="9360">
            <a:solidFill>
              <a:srgbClr val="808080"/>
            </a:solidFill>
            <a:round/>
            <a:headEnd/>
            <a:tailEnd/>
          </a:ln>
          <a:effectLst/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2000" dirty="0"/>
              <a:t>Themen der Folien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78527B34-34BF-B6A4-3187-A1253DA512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674" y="77119"/>
            <a:ext cx="2607325" cy="1476257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6926FDD-0415-7C5E-B719-1870BDC0F346}"/>
              </a:ext>
            </a:extLst>
          </p:cNvPr>
          <p:cNvSpPr txBox="1"/>
          <p:nvPr/>
        </p:nvSpPr>
        <p:spPr>
          <a:xfrm>
            <a:off x="1972019" y="2666082"/>
            <a:ext cx="72997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Folie 1:		Titel</a:t>
            </a:r>
          </a:p>
          <a:p>
            <a:r>
              <a:rPr lang="de-DE" dirty="0"/>
              <a:t>Folie 2: 		Inhaltsverzeichnis</a:t>
            </a:r>
          </a:p>
          <a:p>
            <a:r>
              <a:rPr lang="de-DE" dirty="0"/>
              <a:t>Folie 3: 		Aufbau der Selbsthilfe in Deutschland</a:t>
            </a:r>
          </a:p>
          <a:p>
            <a:r>
              <a:rPr lang="de-DE" dirty="0"/>
              <a:t>Folie 3: 		Ansprechpartner </a:t>
            </a:r>
            <a:r>
              <a:rPr lang="de-DE" dirty="0" err="1"/>
              <a:t>LagH</a:t>
            </a:r>
            <a:endParaRPr lang="de-DE" dirty="0"/>
          </a:p>
          <a:p>
            <a:r>
              <a:rPr lang="de-DE" dirty="0"/>
              <a:t>Folie 4: 		Selbsthilfe Beteiligung</a:t>
            </a:r>
          </a:p>
          <a:p>
            <a:r>
              <a:rPr lang="de-DE" dirty="0"/>
              <a:t>Folie 5: 		Selbsthilfe Gesundheit</a:t>
            </a:r>
          </a:p>
          <a:p>
            <a:r>
              <a:rPr lang="de-DE" dirty="0"/>
              <a:t>Folie 6: 		Aufgabenverteilung Vorstand – Geschäftsstelle</a:t>
            </a:r>
          </a:p>
          <a:p>
            <a:r>
              <a:rPr lang="de-DE" dirty="0"/>
              <a:t>Folien 7/8: 	Legende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EFB3CC-F6B1-E1D0-6E15-3758C81C5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DFCC3-2B96-45B9-8B4A-2F61BE907476}" type="datetime1">
              <a:rPr lang="de-DE" smtClean="0"/>
              <a:t>12.09.2022</a:t>
            </a:fld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F01655-9726-0952-BCEE-ADCC49467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F92E-D82B-4CC7-8D56-7DD597FA26D5}" type="slidenum">
              <a:rPr lang="de-DE" smtClean="0"/>
              <a:t>2</a:t>
            </a:fld>
            <a:endParaRPr lang="de-D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6923F131-08BC-4EAC-2F54-840E4F0A7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5273" y="749145"/>
            <a:ext cx="7299741" cy="771181"/>
          </a:xfrm>
          <a:prstGeom prst="roundRect">
            <a:avLst>
              <a:gd name="adj" fmla="val 241"/>
            </a:avLst>
          </a:prstGeom>
          <a:solidFill>
            <a:schemeClr val="accent5">
              <a:lumMod val="75000"/>
            </a:schemeClr>
          </a:solidFill>
          <a:ln w="9360">
            <a:solidFill>
              <a:srgbClr val="808080"/>
            </a:solidFill>
            <a:round/>
            <a:headEnd/>
            <a:tailEnd/>
          </a:ln>
          <a:effectLst/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2000" dirty="0"/>
              <a:t>Organisationsaufbau der Selbsthilfe in Deutschland</a:t>
            </a:r>
          </a:p>
        </p:txBody>
      </p:sp>
      <p:sp>
        <p:nvSpPr>
          <p:cNvPr id="3076" name="AutoShape 3">
            <a:extLst>
              <a:ext uri="{FF2B5EF4-FFF2-40B4-BE49-F238E27FC236}">
                <a16:creationId xmlns:a16="http://schemas.microsoft.com/office/drawing/2014/main" id="{4980867E-171B-1BC5-C78F-586CA89B1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5273" y="2401676"/>
            <a:ext cx="3316076" cy="771181"/>
          </a:xfrm>
          <a:prstGeom prst="roundRect">
            <a:avLst>
              <a:gd name="adj" fmla="val 241"/>
            </a:avLst>
          </a:prstGeom>
          <a:solidFill>
            <a:schemeClr val="accent2">
              <a:lumMod val="60000"/>
              <a:lumOff val="40000"/>
            </a:schemeClr>
          </a:solidFill>
          <a:ln w="9360">
            <a:solidFill>
              <a:srgbClr val="808080"/>
            </a:solidFill>
            <a:round/>
            <a:headEnd/>
            <a:tailEnd/>
          </a:ln>
          <a:effectLst/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Bundesverband der Selbsthilfe</a:t>
            </a:r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id="{9A25D5B9-5115-E524-39CD-D27A76B2AA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5273" y="3891707"/>
            <a:ext cx="3316076" cy="616944"/>
          </a:xfrm>
          <a:prstGeom prst="roundRect">
            <a:avLst>
              <a:gd name="adj" fmla="val 218"/>
            </a:avLst>
          </a:prstGeom>
          <a:solidFill>
            <a:schemeClr val="accent2">
              <a:lumMod val="60000"/>
              <a:lumOff val="40000"/>
            </a:schemeClr>
          </a:solidFill>
          <a:ln w="9360">
            <a:solidFill>
              <a:srgbClr val="808080"/>
            </a:solidFill>
            <a:round/>
            <a:headEnd/>
            <a:tailEnd/>
          </a:ln>
          <a:effectLst/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Landesverbände der Selbsthilfe</a:t>
            </a:r>
          </a:p>
        </p:txBody>
      </p:sp>
      <p:sp>
        <p:nvSpPr>
          <p:cNvPr id="3081" name="AutoShape 8">
            <a:extLst>
              <a:ext uri="{FF2B5EF4-FFF2-40B4-BE49-F238E27FC236}">
                <a16:creationId xmlns:a16="http://schemas.microsoft.com/office/drawing/2014/main" id="{850F731F-2246-B572-BDEF-D8F9DAA4E5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8937" y="3891707"/>
            <a:ext cx="3316077" cy="616944"/>
          </a:xfrm>
          <a:prstGeom prst="roundRect">
            <a:avLst>
              <a:gd name="adj" fmla="val 167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z.B.: LAG Hessen Selbsthilfe</a:t>
            </a:r>
          </a:p>
        </p:txBody>
      </p:sp>
      <p:sp>
        <p:nvSpPr>
          <p:cNvPr id="3082" name="AutoShape 9">
            <a:extLst>
              <a:ext uri="{FF2B5EF4-FFF2-40B4-BE49-F238E27FC236}">
                <a16:creationId xmlns:a16="http://schemas.microsoft.com/office/drawing/2014/main" id="{894D8D0C-E349-0430-A5E9-385289156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8938" y="5227502"/>
            <a:ext cx="3316077" cy="710589"/>
          </a:xfrm>
          <a:prstGeom prst="roundRect">
            <a:avLst>
              <a:gd name="adj" fmla="val 181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Mitgliedsverbände</a:t>
            </a:r>
          </a:p>
        </p:txBody>
      </p:sp>
      <p:sp>
        <p:nvSpPr>
          <p:cNvPr id="12" name="AutoShape 4">
            <a:extLst>
              <a:ext uri="{FF2B5EF4-FFF2-40B4-BE49-F238E27FC236}">
                <a16:creationId xmlns:a16="http://schemas.microsoft.com/office/drawing/2014/main" id="{2C0AAD7F-6BD5-1DF8-B390-07ACEB32F3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5273" y="5227502"/>
            <a:ext cx="3316076" cy="710588"/>
          </a:xfrm>
          <a:prstGeom prst="roundRect">
            <a:avLst>
              <a:gd name="adj" fmla="val 218"/>
            </a:avLst>
          </a:prstGeom>
          <a:solidFill>
            <a:schemeClr val="accent2">
              <a:lumMod val="60000"/>
              <a:lumOff val="40000"/>
            </a:schemeClr>
          </a:solidFill>
          <a:ln w="9360">
            <a:solidFill>
              <a:srgbClr val="808080"/>
            </a:solidFill>
            <a:round/>
            <a:headEnd/>
            <a:tailEnd/>
          </a:ln>
          <a:effectLst/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Orts- und Kreisvereine</a:t>
            </a:r>
          </a:p>
        </p:txBody>
      </p:sp>
      <p:sp>
        <p:nvSpPr>
          <p:cNvPr id="13" name="AutoShape 8">
            <a:extLst>
              <a:ext uri="{FF2B5EF4-FFF2-40B4-BE49-F238E27FC236}">
                <a16:creationId xmlns:a16="http://schemas.microsoft.com/office/drawing/2014/main" id="{FD83015E-FF72-0E46-360D-66322058B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8939" y="2401676"/>
            <a:ext cx="3316076" cy="771181"/>
          </a:xfrm>
          <a:prstGeom prst="roundRect">
            <a:avLst>
              <a:gd name="adj" fmla="val 167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 BAG Selbsthilfe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78527B34-34BF-B6A4-3187-A1253DA512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674" y="77119"/>
            <a:ext cx="2607325" cy="1476257"/>
          </a:xfrm>
          <a:prstGeom prst="rect">
            <a:avLst/>
          </a:prstGeom>
        </p:spPr>
      </p:pic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2514E2A-07FD-0EFA-7718-BEB6783B8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5737B-F7EB-4292-85EA-82F99906A420}" type="datetime1">
              <a:rPr lang="de-DE" smtClean="0"/>
              <a:t>12.09.2022</a:t>
            </a:fld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A8F0788-848A-9E07-A241-99606E016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F92E-D82B-4CC7-8D56-7DD597FA26D5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8113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ihandform 1">
            <a:extLst>
              <a:ext uri="{FF2B5EF4-FFF2-40B4-BE49-F238E27FC236}">
                <a16:creationId xmlns:a16="http://schemas.microsoft.com/office/drawing/2014/main" id="{2DC10583-9E99-6012-CD3E-F6954A2633E9}"/>
              </a:ext>
            </a:extLst>
          </p:cNvPr>
          <p:cNvSpPr/>
          <p:nvPr/>
        </p:nvSpPr>
        <p:spPr>
          <a:xfrm>
            <a:off x="1883048" y="508259"/>
            <a:ext cx="8425904" cy="70826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81650" tIns="40820" rIns="81650" bIns="40820" anchor="ctr" anchorCtr="1" compatLnSpc="0">
            <a:noAutofit/>
          </a:bodyPr>
          <a:lstStyle/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000" dirty="0">
                <a:solidFill>
                  <a:schemeClr val="bg1"/>
                </a:solidFill>
                <a:latin typeface="Arial" pitchFamily="18"/>
                <a:ea typeface="Microsoft YaHei" pitchFamily="2"/>
                <a:cs typeface="Mangal" pitchFamily="2"/>
              </a:rPr>
              <a:t>Die LAGH Selbsthilfe e.V. ist Ansprechpartner</a:t>
            </a:r>
          </a:p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000" dirty="0">
                <a:solidFill>
                  <a:schemeClr val="bg1"/>
                </a:solidFill>
                <a:latin typeface="Arial" pitchFamily="18"/>
                <a:ea typeface="Microsoft YaHei" pitchFamily="2"/>
                <a:cs typeface="Mangal" pitchFamily="2"/>
              </a:rPr>
              <a:t> für</a:t>
            </a:r>
          </a:p>
        </p:txBody>
      </p:sp>
      <p:sp>
        <p:nvSpPr>
          <p:cNvPr id="3" name="Freihandform 2">
            <a:extLst>
              <a:ext uri="{FF2B5EF4-FFF2-40B4-BE49-F238E27FC236}">
                <a16:creationId xmlns:a16="http://schemas.microsoft.com/office/drawing/2014/main" id="{0590EAA1-6D1F-D6A9-5ABB-518F44A723B6}"/>
              </a:ext>
            </a:extLst>
          </p:cNvPr>
          <p:cNvSpPr/>
          <p:nvPr/>
        </p:nvSpPr>
        <p:spPr>
          <a:xfrm>
            <a:off x="1491708" y="2210564"/>
            <a:ext cx="3101717" cy="142267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val f5"/>
              <a:gd name="f15" fmla="val f6"/>
              <a:gd name="f16" fmla="*/ 0 f7 1"/>
              <a:gd name="f17" fmla="*/ f5 f0 1"/>
              <a:gd name="f18" fmla="*/ f9 f0 1"/>
              <a:gd name="f19" fmla="*/ f11 f0 1"/>
              <a:gd name="f20" fmla="+- f15 0 f14"/>
              <a:gd name="f21" fmla="*/ f16 1 f2"/>
              <a:gd name="f22" fmla="*/ f17 1 f2"/>
              <a:gd name="f23" fmla="*/ f18 1 f2"/>
              <a:gd name="f24" fmla="*/ f19 1 f2"/>
              <a:gd name="f25" fmla="*/ f20 1 21600"/>
              <a:gd name="f26" fmla="+- 0 0 f21"/>
              <a:gd name="f27" fmla="+- f22 0 f1"/>
              <a:gd name="f28" fmla="+- f23 0 f1"/>
              <a:gd name="f29" fmla="+- f24 0 f1"/>
              <a:gd name="f30" fmla="*/ 3163 f25 1"/>
              <a:gd name="f31" fmla="*/ 18437 f25 1"/>
              <a:gd name="f32" fmla="*/ 10800 f25 1"/>
              <a:gd name="f33" fmla="*/ 0 f25 1"/>
              <a:gd name="f34" fmla="*/ 21600 f25 1"/>
              <a:gd name="f35" fmla="*/ f26 f0 1"/>
              <a:gd name="f36" fmla="+- f28 0 f27"/>
              <a:gd name="f37" fmla="*/ f35 1 f7"/>
              <a:gd name="f38" fmla="*/ f32 1 f25"/>
              <a:gd name="f39" fmla="*/ f33 1 f25"/>
              <a:gd name="f40" fmla="*/ f30 1 f25"/>
              <a:gd name="f41" fmla="*/ f31 1 f25"/>
              <a:gd name="f42" fmla="*/ f34 1 f25"/>
              <a:gd name="f43" fmla="+- f37 0 f1"/>
              <a:gd name="f44" fmla="*/ f40 f12 1"/>
              <a:gd name="f45" fmla="*/ f41 f12 1"/>
              <a:gd name="f46" fmla="*/ f41 f13 1"/>
              <a:gd name="f47" fmla="*/ f40 f13 1"/>
              <a:gd name="f48" fmla="*/ f38 f12 1"/>
              <a:gd name="f49" fmla="*/ f39 f13 1"/>
              <a:gd name="f50" fmla="*/ f39 f12 1"/>
              <a:gd name="f51" fmla="*/ f38 f13 1"/>
              <a:gd name="f52" fmla="*/ f42 f13 1"/>
              <a:gd name="f53" fmla="*/ f42 f12 1"/>
              <a:gd name="f54" fmla="+- f43 f1 0"/>
              <a:gd name="f55" fmla="*/ f54 f7 1"/>
              <a:gd name="f56" fmla="*/ f55 1 f0"/>
              <a:gd name="f57" fmla="+- 0 0 f56"/>
              <a:gd name="f58" fmla="+- 0 0 f57"/>
              <a:gd name="f59" fmla="*/ f58 f0 1"/>
              <a:gd name="f60" fmla="*/ f59 1 f7"/>
              <a:gd name="f61" fmla="+- f60 0 f1"/>
              <a:gd name="f62" fmla="cos 1 f61"/>
              <a:gd name="f63" fmla="sin 1 f61"/>
              <a:gd name="f64" fmla="+- 0 0 f62"/>
              <a:gd name="f65" fmla="+- 0 0 f63"/>
              <a:gd name="f66" fmla="+- 0 0 f64"/>
              <a:gd name="f67" fmla="+- 0 0 f65"/>
              <a:gd name="f68" fmla="val f66"/>
              <a:gd name="f69" fmla="val f67"/>
              <a:gd name="f70" fmla="+- 0 0 f68"/>
              <a:gd name="f71" fmla="+- 0 0 f69"/>
              <a:gd name="f72" fmla="*/ 10800 f70 1"/>
              <a:gd name="f73" fmla="*/ 10800 f71 1"/>
              <a:gd name="f74" fmla="*/ f72 f72 1"/>
              <a:gd name="f75" fmla="*/ f73 f73 1"/>
              <a:gd name="f76" fmla="+- f74 f75 0"/>
              <a:gd name="f77" fmla="sqrt f76"/>
              <a:gd name="f78" fmla="*/ f8 1 f77"/>
              <a:gd name="f79" fmla="*/ f70 f78 1"/>
              <a:gd name="f80" fmla="*/ f71 f78 1"/>
              <a:gd name="f81" fmla="+- 10800 0 f79"/>
              <a:gd name="f82" fmla="+- 10800 0 f8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48" y="f49"/>
              </a:cxn>
              <a:cxn ang="f29">
                <a:pos x="f44" y="f47"/>
              </a:cxn>
              <a:cxn ang="f29">
                <a:pos x="f50" y="f51"/>
              </a:cxn>
              <a:cxn ang="f29">
                <a:pos x="f44" y="f46"/>
              </a:cxn>
              <a:cxn ang="f29">
                <a:pos x="f48" y="f52"/>
              </a:cxn>
              <a:cxn ang="f29">
                <a:pos x="f45" y="f46"/>
              </a:cxn>
              <a:cxn ang="f29">
                <a:pos x="f53" y="f51"/>
              </a:cxn>
              <a:cxn ang="f29">
                <a:pos x="f45" y="f47"/>
              </a:cxn>
            </a:cxnLst>
            <a:rect l="f44" t="f47" r="f45" b="f46"/>
            <a:pathLst>
              <a:path w="21600" h="21600">
                <a:moveTo>
                  <a:pt x="f81" y="f82"/>
                </a:moveTo>
                <a:arcTo wR="f10" hR="f10" stAng="f27" swAng="f36"/>
                <a:close/>
              </a:path>
            </a:pathLst>
          </a:custGeom>
          <a:solidFill>
            <a:srgbClr val="FFFF00"/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81650" tIns="40820" rIns="81650" bIns="40820" anchor="ctr" anchorCtr="1" compatLnSpc="0">
            <a:noAutofit/>
          </a:bodyPr>
          <a:lstStyle/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b="1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-</a:t>
            </a: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 Menschen mit</a:t>
            </a:r>
          </a:p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Behinderungen</a:t>
            </a:r>
          </a:p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=</a:t>
            </a:r>
          </a:p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SH Beteiligung</a:t>
            </a:r>
          </a:p>
        </p:txBody>
      </p:sp>
      <p:sp>
        <p:nvSpPr>
          <p:cNvPr id="4" name="Freihandform 3">
            <a:extLst>
              <a:ext uri="{FF2B5EF4-FFF2-40B4-BE49-F238E27FC236}">
                <a16:creationId xmlns:a16="http://schemas.microsoft.com/office/drawing/2014/main" id="{1C68D9D6-0DC0-5891-9501-9C24F7109709}"/>
              </a:ext>
            </a:extLst>
          </p:cNvPr>
          <p:cNvSpPr/>
          <p:nvPr/>
        </p:nvSpPr>
        <p:spPr>
          <a:xfrm>
            <a:off x="7786619" y="2264971"/>
            <a:ext cx="3101717" cy="142267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val f5"/>
              <a:gd name="f15" fmla="val f6"/>
              <a:gd name="f16" fmla="*/ 0 f7 1"/>
              <a:gd name="f17" fmla="*/ f5 f0 1"/>
              <a:gd name="f18" fmla="*/ f9 f0 1"/>
              <a:gd name="f19" fmla="*/ f11 f0 1"/>
              <a:gd name="f20" fmla="+- f15 0 f14"/>
              <a:gd name="f21" fmla="*/ f16 1 f2"/>
              <a:gd name="f22" fmla="*/ f17 1 f2"/>
              <a:gd name="f23" fmla="*/ f18 1 f2"/>
              <a:gd name="f24" fmla="*/ f19 1 f2"/>
              <a:gd name="f25" fmla="*/ f20 1 21600"/>
              <a:gd name="f26" fmla="+- 0 0 f21"/>
              <a:gd name="f27" fmla="+- f22 0 f1"/>
              <a:gd name="f28" fmla="+- f23 0 f1"/>
              <a:gd name="f29" fmla="+- f24 0 f1"/>
              <a:gd name="f30" fmla="*/ 3163 f25 1"/>
              <a:gd name="f31" fmla="*/ 18437 f25 1"/>
              <a:gd name="f32" fmla="*/ 10800 f25 1"/>
              <a:gd name="f33" fmla="*/ 0 f25 1"/>
              <a:gd name="f34" fmla="*/ 21600 f25 1"/>
              <a:gd name="f35" fmla="*/ f26 f0 1"/>
              <a:gd name="f36" fmla="+- f28 0 f27"/>
              <a:gd name="f37" fmla="*/ f35 1 f7"/>
              <a:gd name="f38" fmla="*/ f32 1 f25"/>
              <a:gd name="f39" fmla="*/ f33 1 f25"/>
              <a:gd name="f40" fmla="*/ f30 1 f25"/>
              <a:gd name="f41" fmla="*/ f31 1 f25"/>
              <a:gd name="f42" fmla="*/ f34 1 f25"/>
              <a:gd name="f43" fmla="+- f37 0 f1"/>
              <a:gd name="f44" fmla="*/ f40 f12 1"/>
              <a:gd name="f45" fmla="*/ f41 f12 1"/>
              <a:gd name="f46" fmla="*/ f41 f13 1"/>
              <a:gd name="f47" fmla="*/ f40 f13 1"/>
              <a:gd name="f48" fmla="*/ f38 f12 1"/>
              <a:gd name="f49" fmla="*/ f39 f13 1"/>
              <a:gd name="f50" fmla="*/ f39 f12 1"/>
              <a:gd name="f51" fmla="*/ f38 f13 1"/>
              <a:gd name="f52" fmla="*/ f42 f13 1"/>
              <a:gd name="f53" fmla="*/ f42 f12 1"/>
              <a:gd name="f54" fmla="+- f43 f1 0"/>
              <a:gd name="f55" fmla="*/ f54 f7 1"/>
              <a:gd name="f56" fmla="*/ f55 1 f0"/>
              <a:gd name="f57" fmla="+- 0 0 f56"/>
              <a:gd name="f58" fmla="+- 0 0 f57"/>
              <a:gd name="f59" fmla="*/ f58 f0 1"/>
              <a:gd name="f60" fmla="*/ f59 1 f7"/>
              <a:gd name="f61" fmla="+- f60 0 f1"/>
              <a:gd name="f62" fmla="cos 1 f61"/>
              <a:gd name="f63" fmla="sin 1 f61"/>
              <a:gd name="f64" fmla="+- 0 0 f62"/>
              <a:gd name="f65" fmla="+- 0 0 f63"/>
              <a:gd name="f66" fmla="+- 0 0 f64"/>
              <a:gd name="f67" fmla="+- 0 0 f65"/>
              <a:gd name="f68" fmla="val f66"/>
              <a:gd name="f69" fmla="val f67"/>
              <a:gd name="f70" fmla="+- 0 0 f68"/>
              <a:gd name="f71" fmla="+- 0 0 f69"/>
              <a:gd name="f72" fmla="*/ 10800 f70 1"/>
              <a:gd name="f73" fmla="*/ 10800 f71 1"/>
              <a:gd name="f74" fmla="*/ f72 f72 1"/>
              <a:gd name="f75" fmla="*/ f73 f73 1"/>
              <a:gd name="f76" fmla="+- f74 f75 0"/>
              <a:gd name="f77" fmla="sqrt f76"/>
              <a:gd name="f78" fmla="*/ f8 1 f77"/>
              <a:gd name="f79" fmla="*/ f70 f78 1"/>
              <a:gd name="f80" fmla="*/ f71 f78 1"/>
              <a:gd name="f81" fmla="+- 10800 0 f79"/>
              <a:gd name="f82" fmla="+- 10800 0 f8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48" y="f49"/>
              </a:cxn>
              <a:cxn ang="f29">
                <a:pos x="f44" y="f47"/>
              </a:cxn>
              <a:cxn ang="f29">
                <a:pos x="f50" y="f51"/>
              </a:cxn>
              <a:cxn ang="f29">
                <a:pos x="f44" y="f46"/>
              </a:cxn>
              <a:cxn ang="f29">
                <a:pos x="f48" y="f52"/>
              </a:cxn>
              <a:cxn ang="f29">
                <a:pos x="f45" y="f46"/>
              </a:cxn>
              <a:cxn ang="f29">
                <a:pos x="f53" y="f51"/>
              </a:cxn>
              <a:cxn ang="f29">
                <a:pos x="f45" y="f47"/>
              </a:cxn>
            </a:cxnLst>
            <a:rect l="f44" t="f47" r="f45" b="f46"/>
            <a:pathLst>
              <a:path w="21600" h="21600">
                <a:moveTo>
                  <a:pt x="f81" y="f82"/>
                </a:moveTo>
                <a:arcTo wR="f10" hR="f10" stAng="f27" swAng="f36"/>
                <a:close/>
              </a:path>
            </a:pathLst>
          </a:custGeom>
          <a:solidFill>
            <a:srgbClr val="EB8D9A"/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81650" tIns="40820" rIns="81650" bIns="40820" anchor="ctr" anchorCtr="1" compatLnSpc="0">
            <a:noAutofit/>
          </a:bodyPr>
          <a:lstStyle/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b="1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-</a:t>
            </a: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 Menschen mit </a:t>
            </a:r>
            <a:b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</a:b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chronischer Krankheit</a:t>
            </a:r>
          </a:p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=</a:t>
            </a:r>
          </a:p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SH Gesundheit</a:t>
            </a:r>
          </a:p>
        </p:txBody>
      </p:sp>
      <p:sp>
        <p:nvSpPr>
          <p:cNvPr id="5" name="Freihandform 4">
            <a:extLst>
              <a:ext uri="{FF2B5EF4-FFF2-40B4-BE49-F238E27FC236}">
                <a16:creationId xmlns:a16="http://schemas.microsoft.com/office/drawing/2014/main" id="{2D8CB6C0-D685-CDA9-1327-5E9A2493C6AD}"/>
              </a:ext>
            </a:extLst>
          </p:cNvPr>
          <p:cNvSpPr/>
          <p:nvPr/>
        </p:nvSpPr>
        <p:spPr>
          <a:xfrm>
            <a:off x="4614002" y="3678133"/>
            <a:ext cx="3200539" cy="142267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val f5"/>
              <a:gd name="f15" fmla="val f6"/>
              <a:gd name="f16" fmla="*/ 0 f7 1"/>
              <a:gd name="f17" fmla="*/ f5 f0 1"/>
              <a:gd name="f18" fmla="*/ f9 f0 1"/>
              <a:gd name="f19" fmla="*/ f11 f0 1"/>
              <a:gd name="f20" fmla="+- f15 0 f14"/>
              <a:gd name="f21" fmla="*/ f16 1 f2"/>
              <a:gd name="f22" fmla="*/ f17 1 f2"/>
              <a:gd name="f23" fmla="*/ f18 1 f2"/>
              <a:gd name="f24" fmla="*/ f19 1 f2"/>
              <a:gd name="f25" fmla="*/ f20 1 21600"/>
              <a:gd name="f26" fmla="+- 0 0 f21"/>
              <a:gd name="f27" fmla="+- f22 0 f1"/>
              <a:gd name="f28" fmla="+- f23 0 f1"/>
              <a:gd name="f29" fmla="+- f24 0 f1"/>
              <a:gd name="f30" fmla="*/ 3163 f25 1"/>
              <a:gd name="f31" fmla="*/ 18437 f25 1"/>
              <a:gd name="f32" fmla="*/ 10800 f25 1"/>
              <a:gd name="f33" fmla="*/ 0 f25 1"/>
              <a:gd name="f34" fmla="*/ 21600 f25 1"/>
              <a:gd name="f35" fmla="*/ f26 f0 1"/>
              <a:gd name="f36" fmla="+- f28 0 f27"/>
              <a:gd name="f37" fmla="*/ f35 1 f7"/>
              <a:gd name="f38" fmla="*/ f32 1 f25"/>
              <a:gd name="f39" fmla="*/ f33 1 f25"/>
              <a:gd name="f40" fmla="*/ f30 1 f25"/>
              <a:gd name="f41" fmla="*/ f31 1 f25"/>
              <a:gd name="f42" fmla="*/ f34 1 f25"/>
              <a:gd name="f43" fmla="+- f37 0 f1"/>
              <a:gd name="f44" fmla="*/ f40 f12 1"/>
              <a:gd name="f45" fmla="*/ f41 f12 1"/>
              <a:gd name="f46" fmla="*/ f41 f13 1"/>
              <a:gd name="f47" fmla="*/ f40 f13 1"/>
              <a:gd name="f48" fmla="*/ f38 f12 1"/>
              <a:gd name="f49" fmla="*/ f39 f13 1"/>
              <a:gd name="f50" fmla="*/ f39 f12 1"/>
              <a:gd name="f51" fmla="*/ f38 f13 1"/>
              <a:gd name="f52" fmla="*/ f42 f13 1"/>
              <a:gd name="f53" fmla="*/ f42 f12 1"/>
              <a:gd name="f54" fmla="+- f43 f1 0"/>
              <a:gd name="f55" fmla="*/ f54 f7 1"/>
              <a:gd name="f56" fmla="*/ f55 1 f0"/>
              <a:gd name="f57" fmla="+- 0 0 f56"/>
              <a:gd name="f58" fmla="+- 0 0 f57"/>
              <a:gd name="f59" fmla="*/ f58 f0 1"/>
              <a:gd name="f60" fmla="*/ f59 1 f7"/>
              <a:gd name="f61" fmla="+- f60 0 f1"/>
              <a:gd name="f62" fmla="cos 1 f61"/>
              <a:gd name="f63" fmla="sin 1 f61"/>
              <a:gd name="f64" fmla="+- 0 0 f62"/>
              <a:gd name="f65" fmla="+- 0 0 f63"/>
              <a:gd name="f66" fmla="+- 0 0 f64"/>
              <a:gd name="f67" fmla="+- 0 0 f65"/>
              <a:gd name="f68" fmla="val f66"/>
              <a:gd name="f69" fmla="val f67"/>
              <a:gd name="f70" fmla="+- 0 0 f68"/>
              <a:gd name="f71" fmla="+- 0 0 f69"/>
              <a:gd name="f72" fmla="*/ 10800 f70 1"/>
              <a:gd name="f73" fmla="*/ 10800 f71 1"/>
              <a:gd name="f74" fmla="*/ f72 f72 1"/>
              <a:gd name="f75" fmla="*/ f73 f73 1"/>
              <a:gd name="f76" fmla="+- f74 f75 0"/>
              <a:gd name="f77" fmla="sqrt f76"/>
              <a:gd name="f78" fmla="*/ f8 1 f77"/>
              <a:gd name="f79" fmla="*/ f70 f78 1"/>
              <a:gd name="f80" fmla="*/ f71 f78 1"/>
              <a:gd name="f81" fmla="+- 10800 0 f79"/>
              <a:gd name="f82" fmla="+- 10800 0 f8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48" y="f49"/>
              </a:cxn>
              <a:cxn ang="f29">
                <a:pos x="f44" y="f47"/>
              </a:cxn>
              <a:cxn ang="f29">
                <a:pos x="f50" y="f51"/>
              </a:cxn>
              <a:cxn ang="f29">
                <a:pos x="f44" y="f46"/>
              </a:cxn>
              <a:cxn ang="f29">
                <a:pos x="f48" y="f52"/>
              </a:cxn>
              <a:cxn ang="f29">
                <a:pos x="f45" y="f46"/>
              </a:cxn>
              <a:cxn ang="f29">
                <a:pos x="f53" y="f51"/>
              </a:cxn>
              <a:cxn ang="f29">
                <a:pos x="f45" y="f47"/>
              </a:cxn>
            </a:cxnLst>
            <a:rect l="f44" t="f47" r="f45" b="f46"/>
            <a:pathLst>
              <a:path w="21600" h="21600">
                <a:moveTo>
                  <a:pt x="f81" y="f82"/>
                </a:moveTo>
                <a:arcTo wR="f10" hR="f10" stAng="f27" swAng="f36"/>
                <a:close/>
              </a:path>
            </a:pathLst>
          </a:custGeom>
          <a:solidFill>
            <a:srgbClr val="CFE7E5"/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81650" tIns="40820" rIns="81650" bIns="40820" anchor="ctr" anchorCtr="1" compatLnSpc="0">
            <a:noAutofit/>
          </a:bodyPr>
          <a:lstStyle/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Schnittstellen/</a:t>
            </a:r>
          </a:p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Gemeinsame Themen</a:t>
            </a:r>
          </a:p>
        </p:txBody>
      </p:sp>
      <p:sp>
        <p:nvSpPr>
          <p:cNvPr id="7" name="Freihandform 6">
            <a:extLst>
              <a:ext uri="{FF2B5EF4-FFF2-40B4-BE49-F238E27FC236}">
                <a16:creationId xmlns:a16="http://schemas.microsoft.com/office/drawing/2014/main" id="{39CC8892-9AD2-4EE7-1AAD-13F72F3A5C93}"/>
              </a:ext>
            </a:extLst>
          </p:cNvPr>
          <p:cNvSpPr/>
          <p:nvPr/>
        </p:nvSpPr>
        <p:spPr>
          <a:xfrm>
            <a:off x="1491709" y="5355703"/>
            <a:ext cx="3101716" cy="121035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val f5"/>
              <a:gd name="f15" fmla="val f6"/>
              <a:gd name="f16" fmla="*/ 0 f7 1"/>
              <a:gd name="f17" fmla="*/ f5 f0 1"/>
              <a:gd name="f18" fmla="*/ f9 f0 1"/>
              <a:gd name="f19" fmla="*/ f11 f0 1"/>
              <a:gd name="f20" fmla="+- f15 0 f14"/>
              <a:gd name="f21" fmla="*/ f16 1 f2"/>
              <a:gd name="f22" fmla="*/ f17 1 f2"/>
              <a:gd name="f23" fmla="*/ f18 1 f2"/>
              <a:gd name="f24" fmla="*/ f19 1 f2"/>
              <a:gd name="f25" fmla="*/ f20 1 21600"/>
              <a:gd name="f26" fmla="+- 0 0 f21"/>
              <a:gd name="f27" fmla="+- f22 0 f1"/>
              <a:gd name="f28" fmla="+- f23 0 f1"/>
              <a:gd name="f29" fmla="+- f24 0 f1"/>
              <a:gd name="f30" fmla="*/ 3163 f25 1"/>
              <a:gd name="f31" fmla="*/ 18437 f25 1"/>
              <a:gd name="f32" fmla="*/ 10800 f25 1"/>
              <a:gd name="f33" fmla="*/ 0 f25 1"/>
              <a:gd name="f34" fmla="*/ 21600 f25 1"/>
              <a:gd name="f35" fmla="*/ f26 f0 1"/>
              <a:gd name="f36" fmla="+- f28 0 f27"/>
              <a:gd name="f37" fmla="*/ f35 1 f7"/>
              <a:gd name="f38" fmla="*/ f32 1 f25"/>
              <a:gd name="f39" fmla="*/ f33 1 f25"/>
              <a:gd name="f40" fmla="*/ f30 1 f25"/>
              <a:gd name="f41" fmla="*/ f31 1 f25"/>
              <a:gd name="f42" fmla="*/ f34 1 f25"/>
              <a:gd name="f43" fmla="+- f37 0 f1"/>
              <a:gd name="f44" fmla="*/ f40 f12 1"/>
              <a:gd name="f45" fmla="*/ f41 f12 1"/>
              <a:gd name="f46" fmla="*/ f41 f13 1"/>
              <a:gd name="f47" fmla="*/ f40 f13 1"/>
              <a:gd name="f48" fmla="*/ f38 f12 1"/>
              <a:gd name="f49" fmla="*/ f39 f13 1"/>
              <a:gd name="f50" fmla="*/ f39 f12 1"/>
              <a:gd name="f51" fmla="*/ f38 f13 1"/>
              <a:gd name="f52" fmla="*/ f42 f13 1"/>
              <a:gd name="f53" fmla="*/ f42 f12 1"/>
              <a:gd name="f54" fmla="+- f43 f1 0"/>
              <a:gd name="f55" fmla="*/ f54 f7 1"/>
              <a:gd name="f56" fmla="*/ f55 1 f0"/>
              <a:gd name="f57" fmla="+- 0 0 f56"/>
              <a:gd name="f58" fmla="+- 0 0 f57"/>
              <a:gd name="f59" fmla="*/ f58 f0 1"/>
              <a:gd name="f60" fmla="*/ f59 1 f7"/>
              <a:gd name="f61" fmla="+- f60 0 f1"/>
              <a:gd name="f62" fmla="cos 1 f61"/>
              <a:gd name="f63" fmla="sin 1 f61"/>
              <a:gd name="f64" fmla="+- 0 0 f62"/>
              <a:gd name="f65" fmla="+- 0 0 f63"/>
              <a:gd name="f66" fmla="+- 0 0 f64"/>
              <a:gd name="f67" fmla="+- 0 0 f65"/>
              <a:gd name="f68" fmla="val f66"/>
              <a:gd name="f69" fmla="val f67"/>
              <a:gd name="f70" fmla="+- 0 0 f68"/>
              <a:gd name="f71" fmla="+- 0 0 f69"/>
              <a:gd name="f72" fmla="*/ 10800 f70 1"/>
              <a:gd name="f73" fmla="*/ 10800 f71 1"/>
              <a:gd name="f74" fmla="*/ f72 f72 1"/>
              <a:gd name="f75" fmla="*/ f73 f73 1"/>
              <a:gd name="f76" fmla="+- f74 f75 0"/>
              <a:gd name="f77" fmla="sqrt f76"/>
              <a:gd name="f78" fmla="*/ f8 1 f77"/>
              <a:gd name="f79" fmla="*/ f70 f78 1"/>
              <a:gd name="f80" fmla="*/ f71 f78 1"/>
              <a:gd name="f81" fmla="+- 10800 0 f79"/>
              <a:gd name="f82" fmla="+- 10800 0 f8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48" y="f49"/>
              </a:cxn>
              <a:cxn ang="f29">
                <a:pos x="f44" y="f47"/>
              </a:cxn>
              <a:cxn ang="f29">
                <a:pos x="f50" y="f51"/>
              </a:cxn>
              <a:cxn ang="f29">
                <a:pos x="f44" y="f46"/>
              </a:cxn>
              <a:cxn ang="f29">
                <a:pos x="f48" y="f52"/>
              </a:cxn>
              <a:cxn ang="f29">
                <a:pos x="f45" y="f46"/>
              </a:cxn>
              <a:cxn ang="f29">
                <a:pos x="f53" y="f51"/>
              </a:cxn>
              <a:cxn ang="f29">
                <a:pos x="f45" y="f47"/>
              </a:cxn>
            </a:cxnLst>
            <a:rect l="f44" t="f47" r="f45" b="f46"/>
            <a:pathLst>
              <a:path w="21600" h="21600">
                <a:moveTo>
                  <a:pt x="f81" y="f82"/>
                </a:moveTo>
                <a:arcTo wR="f10" hR="f10" stAng="f27" swAng="f36"/>
                <a:close/>
              </a:path>
            </a:pathLst>
          </a:custGeom>
          <a:solidFill>
            <a:srgbClr val="FFFF00"/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81650" tIns="40820" rIns="81650" bIns="40820" anchor="ctr" anchorCtr="1" compatLnSpc="0">
            <a:noAutofit/>
          </a:bodyPr>
          <a:lstStyle/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Vertretung:</a:t>
            </a:r>
          </a:p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Inklusionsbeirat</a:t>
            </a:r>
          </a:p>
        </p:txBody>
      </p:sp>
      <p:sp>
        <p:nvSpPr>
          <p:cNvPr id="19" name="Freihandform 4">
            <a:extLst>
              <a:ext uri="{FF2B5EF4-FFF2-40B4-BE49-F238E27FC236}">
                <a16:creationId xmlns:a16="http://schemas.microsoft.com/office/drawing/2014/main" id="{130DE86D-32CE-10D6-7FC2-304A612429ED}"/>
              </a:ext>
            </a:extLst>
          </p:cNvPr>
          <p:cNvSpPr/>
          <p:nvPr/>
        </p:nvSpPr>
        <p:spPr>
          <a:xfrm>
            <a:off x="7793964" y="5355697"/>
            <a:ext cx="3101716" cy="121035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val f5"/>
              <a:gd name="f15" fmla="val f6"/>
              <a:gd name="f16" fmla="*/ 0 f7 1"/>
              <a:gd name="f17" fmla="*/ f5 f0 1"/>
              <a:gd name="f18" fmla="*/ f9 f0 1"/>
              <a:gd name="f19" fmla="*/ f11 f0 1"/>
              <a:gd name="f20" fmla="+- f15 0 f14"/>
              <a:gd name="f21" fmla="*/ f16 1 f2"/>
              <a:gd name="f22" fmla="*/ f17 1 f2"/>
              <a:gd name="f23" fmla="*/ f18 1 f2"/>
              <a:gd name="f24" fmla="*/ f19 1 f2"/>
              <a:gd name="f25" fmla="*/ f20 1 21600"/>
              <a:gd name="f26" fmla="+- 0 0 f21"/>
              <a:gd name="f27" fmla="+- f22 0 f1"/>
              <a:gd name="f28" fmla="+- f23 0 f1"/>
              <a:gd name="f29" fmla="+- f24 0 f1"/>
              <a:gd name="f30" fmla="*/ 3163 f25 1"/>
              <a:gd name="f31" fmla="*/ 18437 f25 1"/>
              <a:gd name="f32" fmla="*/ 10800 f25 1"/>
              <a:gd name="f33" fmla="*/ 0 f25 1"/>
              <a:gd name="f34" fmla="*/ 21600 f25 1"/>
              <a:gd name="f35" fmla="*/ f26 f0 1"/>
              <a:gd name="f36" fmla="+- f28 0 f27"/>
              <a:gd name="f37" fmla="*/ f35 1 f7"/>
              <a:gd name="f38" fmla="*/ f32 1 f25"/>
              <a:gd name="f39" fmla="*/ f33 1 f25"/>
              <a:gd name="f40" fmla="*/ f30 1 f25"/>
              <a:gd name="f41" fmla="*/ f31 1 f25"/>
              <a:gd name="f42" fmla="*/ f34 1 f25"/>
              <a:gd name="f43" fmla="+- f37 0 f1"/>
              <a:gd name="f44" fmla="*/ f40 f12 1"/>
              <a:gd name="f45" fmla="*/ f41 f12 1"/>
              <a:gd name="f46" fmla="*/ f41 f13 1"/>
              <a:gd name="f47" fmla="*/ f40 f13 1"/>
              <a:gd name="f48" fmla="*/ f38 f12 1"/>
              <a:gd name="f49" fmla="*/ f39 f13 1"/>
              <a:gd name="f50" fmla="*/ f39 f12 1"/>
              <a:gd name="f51" fmla="*/ f38 f13 1"/>
              <a:gd name="f52" fmla="*/ f42 f13 1"/>
              <a:gd name="f53" fmla="*/ f42 f12 1"/>
              <a:gd name="f54" fmla="+- f43 f1 0"/>
              <a:gd name="f55" fmla="*/ f54 f7 1"/>
              <a:gd name="f56" fmla="*/ f55 1 f0"/>
              <a:gd name="f57" fmla="+- 0 0 f56"/>
              <a:gd name="f58" fmla="+- 0 0 f57"/>
              <a:gd name="f59" fmla="*/ f58 f0 1"/>
              <a:gd name="f60" fmla="*/ f59 1 f7"/>
              <a:gd name="f61" fmla="+- f60 0 f1"/>
              <a:gd name="f62" fmla="cos 1 f61"/>
              <a:gd name="f63" fmla="sin 1 f61"/>
              <a:gd name="f64" fmla="+- 0 0 f62"/>
              <a:gd name="f65" fmla="+- 0 0 f63"/>
              <a:gd name="f66" fmla="+- 0 0 f64"/>
              <a:gd name="f67" fmla="+- 0 0 f65"/>
              <a:gd name="f68" fmla="val f66"/>
              <a:gd name="f69" fmla="val f67"/>
              <a:gd name="f70" fmla="+- 0 0 f68"/>
              <a:gd name="f71" fmla="+- 0 0 f69"/>
              <a:gd name="f72" fmla="*/ 10800 f70 1"/>
              <a:gd name="f73" fmla="*/ 10800 f71 1"/>
              <a:gd name="f74" fmla="*/ f72 f72 1"/>
              <a:gd name="f75" fmla="*/ f73 f73 1"/>
              <a:gd name="f76" fmla="+- f74 f75 0"/>
              <a:gd name="f77" fmla="sqrt f76"/>
              <a:gd name="f78" fmla="*/ f8 1 f77"/>
              <a:gd name="f79" fmla="*/ f70 f78 1"/>
              <a:gd name="f80" fmla="*/ f71 f78 1"/>
              <a:gd name="f81" fmla="+- 10800 0 f79"/>
              <a:gd name="f82" fmla="+- 10800 0 f8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48" y="f49"/>
              </a:cxn>
              <a:cxn ang="f29">
                <a:pos x="f44" y="f47"/>
              </a:cxn>
              <a:cxn ang="f29">
                <a:pos x="f50" y="f51"/>
              </a:cxn>
              <a:cxn ang="f29">
                <a:pos x="f44" y="f46"/>
              </a:cxn>
              <a:cxn ang="f29">
                <a:pos x="f48" y="f52"/>
              </a:cxn>
              <a:cxn ang="f29">
                <a:pos x="f45" y="f46"/>
              </a:cxn>
              <a:cxn ang="f29">
                <a:pos x="f53" y="f51"/>
              </a:cxn>
              <a:cxn ang="f29">
                <a:pos x="f45" y="f47"/>
              </a:cxn>
            </a:cxnLst>
            <a:rect l="f44" t="f47" r="f45" b="f46"/>
            <a:pathLst>
              <a:path w="21600" h="21600">
                <a:moveTo>
                  <a:pt x="f81" y="f82"/>
                </a:moveTo>
                <a:arcTo wR="f10" hR="f10" stAng="f27" swAng="f36"/>
                <a:close/>
              </a:path>
            </a:pathLst>
          </a:custGeom>
          <a:solidFill>
            <a:srgbClr val="EB8D9A"/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81650" tIns="40820" rIns="81650" bIns="40820" anchor="ctr" anchorCtr="1" compatLnSpc="0">
            <a:noAutofit/>
          </a:bodyPr>
          <a:lstStyle/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Vertretung:</a:t>
            </a:r>
          </a:p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Koordinierende Stelle</a:t>
            </a:r>
            <a:b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</a:b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Pat-Vertretung</a:t>
            </a:r>
          </a:p>
        </p:txBody>
      </p:sp>
      <p:sp>
        <p:nvSpPr>
          <p:cNvPr id="22" name="Pfeil: nach links, rechts und oben 21">
            <a:extLst>
              <a:ext uri="{FF2B5EF4-FFF2-40B4-BE49-F238E27FC236}">
                <a16:creationId xmlns:a16="http://schemas.microsoft.com/office/drawing/2014/main" id="{6213F216-3D84-72C0-53FC-AB506278E7E1}"/>
              </a:ext>
            </a:extLst>
          </p:cNvPr>
          <p:cNvSpPr/>
          <p:nvPr/>
        </p:nvSpPr>
        <p:spPr>
          <a:xfrm flipV="1">
            <a:off x="4790879" y="2691033"/>
            <a:ext cx="2795223" cy="570552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Pfeil: nach unten 22">
            <a:extLst>
              <a:ext uri="{FF2B5EF4-FFF2-40B4-BE49-F238E27FC236}">
                <a16:creationId xmlns:a16="http://schemas.microsoft.com/office/drawing/2014/main" id="{89491BB1-44FA-276C-4865-82E2C7AF5F8B}"/>
              </a:ext>
            </a:extLst>
          </p:cNvPr>
          <p:cNvSpPr/>
          <p:nvPr/>
        </p:nvSpPr>
        <p:spPr>
          <a:xfrm flipH="1">
            <a:off x="2849696" y="4219460"/>
            <a:ext cx="345195" cy="881350"/>
          </a:xfrm>
          <a:prstGeom prst="downArrow">
            <a:avLst>
              <a:gd name="adj1" fmla="val 50000"/>
              <a:gd name="adj2" fmla="val 60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Pfeil: nach unten 23">
            <a:extLst>
              <a:ext uri="{FF2B5EF4-FFF2-40B4-BE49-F238E27FC236}">
                <a16:creationId xmlns:a16="http://schemas.microsoft.com/office/drawing/2014/main" id="{A207B127-F7B1-F21A-6530-B4EA1F762B5D}"/>
              </a:ext>
            </a:extLst>
          </p:cNvPr>
          <p:cNvSpPr/>
          <p:nvPr/>
        </p:nvSpPr>
        <p:spPr>
          <a:xfrm>
            <a:off x="9036350" y="4219460"/>
            <a:ext cx="305953" cy="8813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Pfeil: nach links, rechts und oben 24">
            <a:extLst>
              <a:ext uri="{FF2B5EF4-FFF2-40B4-BE49-F238E27FC236}">
                <a16:creationId xmlns:a16="http://schemas.microsoft.com/office/drawing/2014/main" id="{EB60790E-44E6-11BB-2629-2470B5F550F2}"/>
              </a:ext>
            </a:extLst>
          </p:cNvPr>
          <p:cNvSpPr/>
          <p:nvPr/>
        </p:nvSpPr>
        <p:spPr>
          <a:xfrm>
            <a:off x="4803354" y="5552501"/>
            <a:ext cx="2795223" cy="605928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9BE59884-CBC3-717E-927E-1BF30C5006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674" y="77120"/>
            <a:ext cx="2607325" cy="1422678"/>
          </a:xfrm>
          <a:prstGeom prst="rect">
            <a:avLst/>
          </a:prstGeom>
        </p:spPr>
      </p:pic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5DBC67A7-2EC3-DB97-82C6-4A7D913FA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2744D-EEA1-4705-9C15-43248038B453}" type="datetime1">
              <a:rPr lang="de-DE" smtClean="0"/>
              <a:t>12.09.2022</a:t>
            </a:fld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171FEE0-E843-0E2B-BF2F-5FA151C50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F92E-D82B-4CC7-8D56-7DD597FA26D5}" type="slidenum">
              <a:rPr lang="de-DE" smtClean="0"/>
              <a:t>4</a:t>
            </a:fld>
            <a:endParaRPr 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AutoShape 2">
            <a:extLst>
              <a:ext uri="{FF2B5EF4-FFF2-40B4-BE49-F238E27FC236}">
                <a16:creationId xmlns:a16="http://schemas.microsoft.com/office/drawing/2014/main" id="{E752B632-A094-1EA2-C538-A746F3BB6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0669" y="1296108"/>
            <a:ext cx="2450504" cy="1055660"/>
          </a:xfrm>
          <a:prstGeom prst="roundRect">
            <a:avLst>
              <a:gd name="adj" fmla="val 134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UN BRK</a:t>
            </a:r>
          </a:p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Hess. </a:t>
            </a:r>
          </a:p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Aktionsplan</a:t>
            </a:r>
          </a:p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HMSI</a:t>
            </a:r>
          </a:p>
        </p:txBody>
      </p:sp>
      <p:sp>
        <p:nvSpPr>
          <p:cNvPr id="9220" name="AutoShape 3">
            <a:extLst>
              <a:ext uri="{FF2B5EF4-FFF2-40B4-BE49-F238E27FC236}">
                <a16:creationId xmlns:a16="http://schemas.microsoft.com/office/drawing/2014/main" id="{5851A894-7869-6AD0-EE02-3336C20E6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5660" y="1296106"/>
            <a:ext cx="2809174" cy="1055661"/>
          </a:xfrm>
          <a:prstGeom prst="roundRect">
            <a:avLst>
              <a:gd name="adj" fmla="val 167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Bündnis</a:t>
            </a:r>
          </a:p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Soziale Gerechtigkeit</a:t>
            </a:r>
          </a:p>
        </p:txBody>
      </p:sp>
      <p:sp>
        <p:nvSpPr>
          <p:cNvPr id="9222" name="AutoShape 5">
            <a:extLst>
              <a:ext uri="{FF2B5EF4-FFF2-40B4-BE49-F238E27FC236}">
                <a16:creationId xmlns:a16="http://schemas.microsoft.com/office/drawing/2014/main" id="{06C82E34-E699-A76C-EE19-DABD300F8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397" y="1711657"/>
            <a:ext cx="2024853" cy="369332"/>
          </a:xfrm>
          <a:prstGeom prst="roundRect">
            <a:avLst>
              <a:gd name="adj" fmla="val 167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b="1" dirty="0">
                <a:solidFill>
                  <a:srgbClr val="000000"/>
                </a:solidFill>
              </a:rPr>
              <a:t>BAG Selbsthilfe</a:t>
            </a:r>
          </a:p>
        </p:txBody>
      </p:sp>
      <p:sp>
        <p:nvSpPr>
          <p:cNvPr id="9223" name="AutoShape 6">
            <a:extLst>
              <a:ext uri="{FF2B5EF4-FFF2-40B4-BE49-F238E27FC236}">
                <a16:creationId xmlns:a16="http://schemas.microsoft.com/office/drawing/2014/main" id="{A726C6FF-1854-8509-2E2D-4C0AE6051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6312" y="2212857"/>
            <a:ext cx="1502077" cy="363572"/>
          </a:xfrm>
          <a:prstGeom prst="roundRect">
            <a:avLst>
              <a:gd name="adj" fmla="val 241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 err="1">
                <a:solidFill>
                  <a:srgbClr val="000000"/>
                </a:solidFill>
              </a:rPr>
              <a:t>StAu</a:t>
            </a:r>
            <a:endParaRPr lang="de-DE" altLang="de-DE" sz="1633" dirty="0">
              <a:solidFill>
                <a:srgbClr val="000000"/>
              </a:solidFill>
            </a:endParaRPr>
          </a:p>
        </p:txBody>
      </p:sp>
      <p:sp>
        <p:nvSpPr>
          <p:cNvPr id="9224" name="AutoShape 7">
            <a:extLst>
              <a:ext uri="{FF2B5EF4-FFF2-40B4-BE49-F238E27FC236}">
                <a16:creationId xmlns:a16="http://schemas.microsoft.com/office/drawing/2014/main" id="{6849939E-3CA3-330F-F5CB-2F9984A5A3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8443" y="2778051"/>
            <a:ext cx="2024853" cy="553018"/>
          </a:xfrm>
          <a:prstGeom prst="roundRect">
            <a:avLst>
              <a:gd name="adj" fmla="val 199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Mitglieder-</a:t>
            </a:r>
          </a:p>
          <a:p>
            <a:pPr algn="ctr" eaLnBrk="1">
              <a:buClrTx/>
              <a:buFontTx/>
              <a:buNone/>
            </a:pPr>
            <a:r>
              <a:rPr lang="de-DE" altLang="de-DE" sz="1633" dirty="0" err="1">
                <a:solidFill>
                  <a:srgbClr val="000000"/>
                </a:solidFill>
              </a:rPr>
              <a:t>versammlung</a:t>
            </a:r>
            <a:endParaRPr lang="de-DE" altLang="de-DE" sz="1633" dirty="0">
              <a:solidFill>
                <a:srgbClr val="000000"/>
              </a:solidFill>
            </a:endParaRPr>
          </a:p>
        </p:txBody>
      </p:sp>
      <p:sp>
        <p:nvSpPr>
          <p:cNvPr id="9226" name="AutoShape 9">
            <a:extLst>
              <a:ext uri="{FF2B5EF4-FFF2-40B4-BE49-F238E27FC236}">
                <a16:creationId xmlns:a16="http://schemas.microsoft.com/office/drawing/2014/main" id="{5CD9B038-FCCD-B571-9EA7-879598D52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1174" y="1625644"/>
            <a:ext cx="849688" cy="726123"/>
          </a:xfrm>
          <a:prstGeom prst="roundRect">
            <a:avLst>
              <a:gd name="adj" fmla="val 218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AK</a:t>
            </a:r>
          </a:p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Arbeit</a:t>
            </a:r>
          </a:p>
        </p:txBody>
      </p:sp>
      <p:sp>
        <p:nvSpPr>
          <p:cNvPr id="9227" name="AutoShape 10">
            <a:extLst>
              <a:ext uri="{FF2B5EF4-FFF2-40B4-BE49-F238E27FC236}">
                <a16:creationId xmlns:a16="http://schemas.microsoft.com/office/drawing/2014/main" id="{6FC5EFCC-8A96-CCB6-6F8D-FB5DAEB26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5660" y="2482822"/>
            <a:ext cx="2809174" cy="652388"/>
          </a:xfrm>
          <a:prstGeom prst="roundRect">
            <a:avLst>
              <a:gd name="adj" fmla="val 241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LWV Beirat beim</a:t>
            </a:r>
          </a:p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Integrationsamt</a:t>
            </a:r>
          </a:p>
        </p:txBody>
      </p:sp>
      <p:sp>
        <p:nvSpPr>
          <p:cNvPr id="9228" name="AutoShape 11">
            <a:extLst>
              <a:ext uri="{FF2B5EF4-FFF2-40B4-BE49-F238E27FC236}">
                <a16:creationId xmlns:a16="http://schemas.microsoft.com/office/drawing/2014/main" id="{8EA18DE8-BA56-21E3-B600-4CB730175D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5660" y="3331072"/>
            <a:ext cx="2809174" cy="784882"/>
          </a:xfrm>
          <a:prstGeom prst="roundRect">
            <a:avLst>
              <a:gd name="adj" fmla="val 241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AK Barrierefreiheit</a:t>
            </a:r>
          </a:p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FRAPORT</a:t>
            </a:r>
          </a:p>
        </p:txBody>
      </p:sp>
      <p:sp>
        <p:nvSpPr>
          <p:cNvPr id="9233" name="AutoShape 16">
            <a:extLst>
              <a:ext uri="{FF2B5EF4-FFF2-40B4-BE49-F238E27FC236}">
                <a16:creationId xmlns:a16="http://schemas.microsoft.com/office/drawing/2014/main" id="{BBF0F94B-87C4-A511-C5CD-70C2D35A4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0669" y="2482822"/>
            <a:ext cx="3300192" cy="1633132"/>
          </a:xfrm>
          <a:prstGeom prst="roundRect">
            <a:avLst>
              <a:gd name="adj" fmla="val 116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Inklusionsbeirat bei der</a:t>
            </a:r>
          </a:p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Beauftragten für die</a:t>
            </a:r>
          </a:p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Belange von Menschen mit</a:t>
            </a:r>
          </a:p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Behinderungen</a:t>
            </a:r>
          </a:p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HMSI </a:t>
            </a:r>
          </a:p>
        </p:txBody>
      </p:sp>
      <p:sp>
        <p:nvSpPr>
          <p:cNvPr id="9234" name="AutoShape 17">
            <a:extLst>
              <a:ext uri="{FF2B5EF4-FFF2-40B4-BE49-F238E27FC236}">
                <a16:creationId xmlns:a16="http://schemas.microsoft.com/office/drawing/2014/main" id="{B9BB7D1C-DCFC-3838-0686-63BD4B811B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0670" y="4310374"/>
            <a:ext cx="3300192" cy="1633132"/>
          </a:xfrm>
          <a:prstGeom prst="roundRect">
            <a:avLst>
              <a:gd name="adj" fmla="val 93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Herbeiführung von</a:t>
            </a:r>
          </a:p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Zielvereinbarungen</a:t>
            </a:r>
          </a:p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In Kooperation mit </a:t>
            </a:r>
          </a:p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anderen Verbänden </a:t>
            </a:r>
          </a:p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Von Menschen mit</a:t>
            </a:r>
          </a:p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Behinderungen</a:t>
            </a:r>
          </a:p>
        </p:txBody>
      </p:sp>
      <p:sp>
        <p:nvSpPr>
          <p:cNvPr id="9235" name="AutoShape 18">
            <a:extLst>
              <a:ext uri="{FF2B5EF4-FFF2-40B4-BE49-F238E27FC236}">
                <a16:creationId xmlns:a16="http://schemas.microsoft.com/office/drawing/2014/main" id="{12A08665-BD2A-B409-C8DF-4E2D9838C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0860" y="4310374"/>
            <a:ext cx="3207219" cy="784882"/>
          </a:xfrm>
          <a:prstGeom prst="roundRect">
            <a:avLst>
              <a:gd name="adj" fmla="val 97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ZV „Barrierefreier</a:t>
            </a:r>
          </a:p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Geldverkehr“ in Hess./Thür.</a:t>
            </a:r>
          </a:p>
          <a:p>
            <a:pPr algn="ctr" eaLnBrk="1">
              <a:buClrTx/>
              <a:buFontTx/>
              <a:buNone/>
            </a:pPr>
            <a:endParaRPr lang="de-DE" altLang="de-DE" sz="1633" dirty="0">
              <a:solidFill>
                <a:srgbClr val="000000"/>
              </a:solidFill>
            </a:endParaRPr>
          </a:p>
        </p:txBody>
      </p:sp>
      <p:sp>
        <p:nvSpPr>
          <p:cNvPr id="9236" name="AutoShape 19">
            <a:extLst>
              <a:ext uri="{FF2B5EF4-FFF2-40B4-BE49-F238E27FC236}">
                <a16:creationId xmlns:a16="http://schemas.microsoft.com/office/drawing/2014/main" id="{53550B3D-AA8A-BE85-CA7C-74B2CB665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0860" y="5224869"/>
            <a:ext cx="3207219" cy="718637"/>
          </a:xfrm>
          <a:prstGeom prst="roundRect">
            <a:avLst>
              <a:gd name="adj" fmla="val 106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ZV „Barrierefreies</a:t>
            </a:r>
          </a:p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Lebenslanges Lernen“</a:t>
            </a:r>
          </a:p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mit den VHS</a:t>
            </a:r>
          </a:p>
        </p:txBody>
      </p:sp>
      <p:sp>
        <p:nvSpPr>
          <p:cNvPr id="9239" name="AutoShape 22">
            <a:extLst>
              <a:ext uri="{FF2B5EF4-FFF2-40B4-BE49-F238E27FC236}">
                <a16:creationId xmlns:a16="http://schemas.microsoft.com/office/drawing/2014/main" id="{FCF4F578-9997-F0C6-42DD-C7B5F0163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5660" y="4310373"/>
            <a:ext cx="2809174" cy="784882"/>
          </a:xfrm>
          <a:prstGeom prst="roundRect">
            <a:avLst>
              <a:gd name="adj" fmla="val 134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Landesbehinderten</a:t>
            </a:r>
          </a:p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Rat</a:t>
            </a:r>
          </a:p>
        </p:txBody>
      </p:sp>
      <p:sp>
        <p:nvSpPr>
          <p:cNvPr id="9240" name="AutoShape 23">
            <a:extLst>
              <a:ext uri="{FF2B5EF4-FFF2-40B4-BE49-F238E27FC236}">
                <a16:creationId xmlns:a16="http://schemas.microsoft.com/office/drawing/2014/main" id="{4A64A8CD-834E-719B-CE09-D198AEA91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5660" y="5224868"/>
            <a:ext cx="2809174" cy="718637"/>
          </a:xfrm>
          <a:prstGeom prst="roundRect">
            <a:avLst>
              <a:gd name="adj" fmla="val 273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Beirat RMV/NVV</a:t>
            </a:r>
          </a:p>
        </p:txBody>
      </p:sp>
      <p:sp>
        <p:nvSpPr>
          <p:cNvPr id="9241" name="AutoShape 24">
            <a:extLst>
              <a:ext uri="{FF2B5EF4-FFF2-40B4-BE49-F238E27FC236}">
                <a16:creationId xmlns:a16="http://schemas.microsoft.com/office/drawing/2014/main" id="{DEDC9ED0-43B2-0947-E596-EBCA98568A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0669" y="6074558"/>
            <a:ext cx="3300191" cy="587582"/>
          </a:xfrm>
          <a:prstGeom prst="roundRect">
            <a:avLst>
              <a:gd name="adj" fmla="val 241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AKOBEA</a:t>
            </a:r>
          </a:p>
        </p:txBody>
      </p:sp>
      <p:sp>
        <p:nvSpPr>
          <p:cNvPr id="32" name="AutoShape 5">
            <a:extLst>
              <a:ext uri="{FF2B5EF4-FFF2-40B4-BE49-F238E27FC236}">
                <a16:creationId xmlns:a16="http://schemas.microsoft.com/office/drawing/2014/main" id="{D436859E-E847-B443-D431-A7E0192C0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8966" y="362207"/>
            <a:ext cx="6599097" cy="652388"/>
          </a:xfrm>
          <a:prstGeom prst="roundRect">
            <a:avLst>
              <a:gd name="adj" fmla="val 167"/>
            </a:avLst>
          </a:prstGeom>
          <a:solidFill>
            <a:srgbClr val="FFFF00"/>
          </a:solidFill>
          <a:ln w="9360">
            <a:solidFill>
              <a:srgbClr val="808080"/>
            </a:solidFill>
            <a:round/>
            <a:headEnd/>
            <a:tailEnd/>
          </a:ln>
          <a:effectLst/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2000" b="1" dirty="0">
                <a:solidFill>
                  <a:srgbClr val="000000"/>
                </a:solidFill>
                <a:highlight>
                  <a:srgbClr val="FFFF00"/>
                </a:highlight>
              </a:rPr>
              <a:t>Selbsthilfe Beteiligung</a:t>
            </a: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7EC6F6A5-5725-1BA7-FC0C-554121FF823F}"/>
              </a:ext>
            </a:extLst>
          </p:cNvPr>
          <p:cNvCxnSpPr/>
          <p:nvPr/>
        </p:nvCxnSpPr>
        <p:spPr>
          <a:xfrm>
            <a:off x="5086350" y="2212857"/>
            <a:ext cx="0" cy="4503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8849E789-F778-8C87-058D-63759D7193A5}"/>
              </a:ext>
            </a:extLst>
          </p:cNvPr>
          <p:cNvCxnSpPr/>
          <p:nvPr/>
        </p:nvCxnSpPr>
        <p:spPr>
          <a:xfrm>
            <a:off x="6944250" y="2212857"/>
            <a:ext cx="0" cy="4503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Grafik 21">
            <a:extLst>
              <a:ext uri="{FF2B5EF4-FFF2-40B4-BE49-F238E27FC236}">
                <a16:creationId xmlns:a16="http://schemas.microsoft.com/office/drawing/2014/main" id="{8AF0E3C4-4E63-A1E7-ABC7-49FEA7EAEA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333" y="77120"/>
            <a:ext cx="2177666" cy="1218986"/>
          </a:xfrm>
          <a:prstGeom prst="rect">
            <a:avLst/>
          </a:prstGeom>
        </p:spPr>
      </p:pic>
      <p:sp>
        <p:nvSpPr>
          <p:cNvPr id="24" name="AutoShape 7">
            <a:extLst>
              <a:ext uri="{FF2B5EF4-FFF2-40B4-BE49-F238E27FC236}">
                <a16:creationId xmlns:a16="http://schemas.microsoft.com/office/drawing/2014/main" id="{29FAFDD7-53AE-E23C-F02B-BF9CEAF022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4923" y="3448650"/>
            <a:ext cx="2024853" cy="553018"/>
          </a:xfrm>
          <a:prstGeom prst="roundRect">
            <a:avLst>
              <a:gd name="adj" fmla="val 199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Fortbildungen</a:t>
            </a: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E4AB7F8-346F-3774-39C6-838B3FDBF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0CF1-49B4-4333-A041-0BE2F653D504}" type="datetime1">
              <a:rPr lang="de-DE" smtClean="0"/>
              <a:t>12.09.2022</a:t>
            </a:fld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2FDEE5F-1582-C07C-87CB-E1AC55666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F92E-D82B-4CC7-8D56-7DD597FA26D5}" type="slidenum">
              <a:rPr lang="de-DE" smtClean="0"/>
              <a:t>5</a:t>
            </a:fld>
            <a:endParaRPr lang="de-D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6923F131-08BC-4EAC-2F54-840E4F0A7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0743" y="229525"/>
            <a:ext cx="6848051" cy="749601"/>
          </a:xfrm>
          <a:prstGeom prst="roundRect">
            <a:avLst>
              <a:gd name="adj" fmla="val 241"/>
            </a:avLst>
          </a:prstGeom>
          <a:solidFill>
            <a:srgbClr val="EB8D9A"/>
          </a:solidFill>
          <a:ln w="9360">
            <a:solidFill>
              <a:srgbClr val="808080"/>
            </a:solidFill>
            <a:round/>
            <a:headEnd/>
            <a:tailEnd/>
          </a:ln>
          <a:effectLst/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2000" dirty="0">
                <a:solidFill>
                  <a:srgbClr val="000000"/>
                </a:solidFill>
              </a:rPr>
              <a:t>Selbsthilfe Gesundheit</a:t>
            </a:r>
          </a:p>
        </p:txBody>
      </p:sp>
      <p:sp>
        <p:nvSpPr>
          <p:cNvPr id="10" name="AutoShape 1">
            <a:extLst>
              <a:ext uri="{FF2B5EF4-FFF2-40B4-BE49-F238E27FC236}">
                <a16:creationId xmlns:a16="http://schemas.microsoft.com/office/drawing/2014/main" id="{BDCD81D2-E62F-BA79-1B49-B72378623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7300" y="3338266"/>
            <a:ext cx="3139806" cy="1101687"/>
          </a:xfrm>
          <a:prstGeom prst="roundRect">
            <a:avLst>
              <a:gd name="adj" fmla="val 241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Zulassungsausschüsse für Ärzte, Zahnärzte und Psychotherapeuten</a:t>
            </a:r>
          </a:p>
        </p:txBody>
      </p:sp>
      <p:sp>
        <p:nvSpPr>
          <p:cNvPr id="11" name="AutoShape 1">
            <a:extLst>
              <a:ext uri="{FF2B5EF4-FFF2-40B4-BE49-F238E27FC236}">
                <a16:creationId xmlns:a16="http://schemas.microsoft.com/office/drawing/2014/main" id="{1D21E8C7-F9B2-EA17-B1EB-B8A68E80F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7300" y="4795764"/>
            <a:ext cx="3139806" cy="760162"/>
          </a:xfrm>
          <a:prstGeom prst="roundRect">
            <a:avLst>
              <a:gd name="adj" fmla="val 241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Berufungsausschuss bei der KV/KZV Hessen</a:t>
            </a:r>
          </a:p>
        </p:txBody>
      </p:sp>
      <p:sp>
        <p:nvSpPr>
          <p:cNvPr id="15" name="AutoShape 1">
            <a:extLst>
              <a:ext uri="{FF2B5EF4-FFF2-40B4-BE49-F238E27FC236}">
                <a16:creationId xmlns:a16="http://schemas.microsoft.com/office/drawing/2014/main" id="{8A08ECD7-9AF2-1055-7706-C6340334A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1164" y="5864634"/>
            <a:ext cx="3139807" cy="760162"/>
          </a:xfrm>
          <a:prstGeom prst="roundRect">
            <a:avLst>
              <a:gd name="adj" fmla="val 241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Gesundheitskonferenzen</a:t>
            </a:r>
          </a:p>
        </p:txBody>
      </p:sp>
      <p:sp>
        <p:nvSpPr>
          <p:cNvPr id="16" name="AutoShape 1">
            <a:extLst>
              <a:ext uri="{FF2B5EF4-FFF2-40B4-BE49-F238E27FC236}">
                <a16:creationId xmlns:a16="http://schemas.microsoft.com/office/drawing/2014/main" id="{FBB5C423-F2ED-9A46-DEDB-B43213B6E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00" y="3115383"/>
            <a:ext cx="3135945" cy="760162"/>
          </a:xfrm>
          <a:prstGeom prst="roundRect">
            <a:avLst>
              <a:gd name="adj" fmla="val 241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Erweiterter Landesausschuss</a:t>
            </a:r>
          </a:p>
        </p:txBody>
      </p:sp>
      <p:sp>
        <p:nvSpPr>
          <p:cNvPr id="17" name="AutoShape 1">
            <a:extLst>
              <a:ext uri="{FF2B5EF4-FFF2-40B4-BE49-F238E27FC236}">
                <a16:creationId xmlns:a16="http://schemas.microsoft.com/office/drawing/2014/main" id="{BA365CB8-6900-FDD4-CF23-958AB67FE4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5519" y="3941277"/>
            <a:ext cx="3139807" cy="760162"/>
          </a:xfrm>
          <a:prstGeom prst="roundRect">
            <a:avLst>
              <a:gd name="adj" fmla="val 241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Landeskonferenz</a:t>
            </a:r>
          </a:p>
        </p:txBody>
      </p:sp>
      <p:sp>
        <p:nvSpPr>
          <p:cNvPr id="18" name="AutoShape 1">
            <a:extLst>
              <a:ext uri="{FF2B5EF4-FFF2-40B4-BE49-F238E27FC236}">
                <a16:creationId xmlns:a16="http://schemas.microsoft.com/office/drawing/2014/main" id="{3F29C0B4-D668-E034-543C-82AF3F1C3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737" y="4035602"/>
            <a:ext cx="3135945" cy="760162"/>
          </a:xfrm>
          <a:prstGeom prst="roundRect">
            <a:avLst>
              <a:gd name="adj" fmla="val 241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Landesgremium nach </a:t>
            </a:r>
            <a:br>
              <a:rPr lang="de-DE" altLang="de-DE" sz="1633" dirty="0">
                <a:solidFill>
                  <a:srgbClr val="000000"/>
                </a:solidFill>
              </a:rPr>
            </a:br>
            <a:r>
              <a:rPr lang="de-DE" altLang="de-DE" sz="1633" dirty="0">
                <a:solidFill>
                  <a:srgbClr val="000000"/>
                </a:solidFill>
              </a:rPr>
              <a:t>§90a SGB V</a:t>
            </a:r>
          </a:p>
        </p:txBody>
      </p:sp>
      <p:sp>
        <p:nvSpPr>
          <p:cNvPr id="19" name="AutoShape 1">
            <a:extLst>
              <a:ext uri="{FF2B5EF4-FFF2-40B4-BE49-F238E27FC236}">
                <a16:creationId xmlns:a16="http://schemas.microsoft.com/office/drawing/2014/main" id="{F37843A4-031A-B5BE-9EE8-C1D3FBDD31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7450" y="3055939"/>
            <a:ext cx="3135945" cy="688556"/>
          </a:xfrm>
          <a:prstGeom prst="roundRect">
            <a:avLst>
              <a:gd name="adj" fmla="val 241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Fortbildung G-BA</a:t>
            </a:r>
          </a:p>
        </p:txBody>
      </p:sp>
      <p:sp>
        <p:nvSpPr>
          <p:cNvPr id="20" name="AutoShape 1">
            <a:extLst>
              <a:ext uri="{FF2B5EF4-FFF2-40B4-BE49-F238E27FC236}">
                <a16:creationId xmlns:a16="http://schemas.microsoft.com/office/drawing/2014/main" id="{3C4E5F03-0D06-0111-9201-A7D91DDB8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9166" y="1319958"/>
            <a:ext cx="4252511" cy="760162"/>
          </a:xfrm>
          <a:prstGeom prst="roundRect">
            <a:avLst>
              <a:gd name="adj" fmla="val 241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Koordinierungsstelle Patientenvertretung nach SGB V</a:t>
            </a:r>
          </a:p>
        </p:txBody>
      </p:sp>
      <p:sp>
        <p:nvSpPr>
          <p:cNvPr id="21" name="AutoShape 1">
            <a:extLst>
              <a:ext uri="{FF2B5EF4-FFF2-40B4-BE49-F238E27FC236}">
                <a16:creationId xmlns:a16="http://schemas.microsoft.com/office/drawing/2014/main" id="{3FD206D5-B7D1-7EDC-58D9-401330119A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7300" y="2222294"/>
            <a:ext cx="3139807" cy="760162"/>
          </a:xfrm>
          <a:prstGeom prst="roundRect">
            <a:avLst>
              <a:gd name="adj" fmla="val 241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ARGE der GKV nach </a:t>
            </a:r>
            <a:br>
              <a:rPr lang="de-DE" altLang="de-DE" sz="1633" dirty="0">
                <a:solidFill>
                  <a:srgbClr val="000000"/>
                </a:solidFill>
              </a:rPr>
            </a:br>
            <a:r>
              <a:rPr lang="de-DE" altLang="de-DE" sz="1633" dirty="0">
                <a:solidFill>
                  <a:srgbClr val="000000"/>
                </a:solidFill>
              </a:rPr>
              <a:t>20c SGB V</a:t>
            </a:r>
          </a:p>
        </p:txBody>
      </p:sp>
      <p:sp>
        <p:nvSpPr>
          <p:cNvPr id="22" name="AutoShape 1">
            <a:extLst>
              <a:ext uri="{FF2B5EF4-FFF2-40B4-BE49-F238E27FC236}">
                <a16:creationId xmlns:a16="http://schemas.microsoft.com/office/drawing/2014/main" id="{64846419-89F9-C2DE-BFA7-0C2B9B62D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7451" y="5868312"/>
            <a:ext cx="3135945" cy="760162"/>
          </a:xfrm>
          <a:prstGeom prst="roundRect">
            <a:avLst>
              <a:gd name="adj" fmla="val 241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MD Verwaltungsrat</a:t>
            </a:r>
          </a:p>
        </p:txBody>
      </p:sp>
      <p:sp>
        <p:nvSpPr>
          <p:cNvPr id="23" name="AutoShape 1">
            <a:extLst>
              <a:ext uri="{FF2B5EF4-FFF2-40B4-BE49-F238E27FC236}">
                <a16:creationId xmlns:a16="http://schemas.microsoft.com/office/drawing/2014/main" id="{EDFDB850-5088-BA2C-0BCD-BE938CE7B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7450" y="4898221"/>
            <a:ext cx="3135945" cy="760163"/>
          </a:xfrm>
          <a:prstGeom prst="roundRect">
            <a:avLst>
              <a:gd name="adj" fmla="val 241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Landespflegebeirat</a:t>
            </a:r>
          </a:p>
        </p:txBody>
      </p:sp>
      <p:sp>
        <p:nvSpPr>
          <p:cNvPr id="24" name="AutoShape 1">
            <a:extLst>
              <a:ext uri="{FF2B5EF4-FFF2-40B4-BE49-F238E27FC236}">
                <a16:creationId xmlns:a16="http://schemas.microsoft.com/office/drawing/2014/main" id="{87BD8F01-2AC2-8312-5386-453A4A8B8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737" y="4940943"/>
            <a:ext cx="3135946" cy="760163"/>
          </a:xfrm>
          <a:prstGeom prst="roundRect">
            <a:avLst>
              <a:gd name="adj" fmla="val 241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 err="1">
                <a:solidFill>
                  <a:srgbClr val="000000"/>
                </a:solidFill>
              </a:rPr>
              <a:t>LagQH</a:t>
            </a:r>
            <a:endParaRPr lang="de-DE" altLang="de-DE" sz="1633" dirty="0">
              <a:solidFill>
                <a:srgbClr val="000000"/>
              </a:solidFill>
            </a:endParaRPr>
          </a:p>
        </p:txBody>
      </p:sp>
      <p:pic>
        <p:nvPicPr>
          <p:cNvPr id="25" name="Grafik 24">
            <a:extLst>
              <a:ext uri="{FF2B5EF4-FFF2-40B4-BE49-F238E27FC236}">
                <a16:creationId xmlns:a16="http://schemas.microsoft.com/office/drawing/2014/main" id="{5C9DB9CD-8B64-2B31-1EEA-279A329DC5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674" y="77120"/>
            <a:ext cx="2607325" cy="1422678"/>
          </a:xfrm>
          <a:prstGeom prst="rect">
            <a:avLst/>
          </a:prstGeom>
        </p:spPr>
      </p:pic>
      <p:sp>
        <p:nvSpPr>
          <p:cNvPr id="26" name="AutoShape 1">
            <a:extLst>
              <a:ext uri="{FF2B5EF4-FFF2-40B4-BE49-F238E27FC236}">
                <a16:creationId xmlns:a16="http://schemas.microsoft.com/office/drawing/2014/main" id="{4A2B1498-7366-A927-3D8A-D53650742C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00" y="2222294"/>
            <a:ext cx="3135945" cy="760162"/>
          </a:xfrm>
          <a:prstGeom prst="roundRect">
            <a:avLst>
              <a:gd name="adj" fmla="val 241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>
                <a:solidFill>
                  <a:srgbClr val="000000"/>
                </a:solidFill>
              </a:rPr>
              <a:t> Landesausschuss</a:t>
            </a:r>
          </a:p>
        </p:txBody>
      </p:sp>
      <p:sp>
        <p:nvSpPr>
          <p:cNvPr id="27" name="AutoShape 1">
            <a:extLst>
              <a:ext uri="{FF2B5EF4-FFF2-40B4-BE49-F238E27FC236}">
                <a16:creationId xmlns:a16="http://schemas.microsoft.com/office/drawing/2014/main" id="{B6B288BF-2EF8-F4B5-644E-AADCBB93B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737" y="5868312"/>
            <a:ext cx="3135946" cy="760163"/>
          </a:xfrm>
          <a:prstGeom prst="roundRect">
            <a:avLst>
              <a:gd name="adj" fmla="val 241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55193" rIns="81646" bIns="40823" anchor="ctr"/>
          <a:lstStyle>
            <a:lvl1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de-DE" altLang="de-DE" sz="1633" dirty="0" err="1">
                <a:solidFill>
                  <a:srgbClr val="000000"/>
                </a:solidFill>
              </a:rPr>
              <a:t>LagQH</a:t>
            </a:r>
            <a:r>
              <a:rPr lang="de-DE" altLang="de-DE" sz="1633" dirty="0">
                <a:solidFill>
                  <a:srgbClr val="000000"/>
                </a:solidFill>
              </a:rPr>
              <a:t> – Lenkungsgremium </a:t>
            </a:r>
            <a:br>
              <a:rPr lang="de-DE" altLang="de-DE" sz="1633" dirty="0">
                <a:solidFill>
                  <a:srgbClr val="000000"/>
                </a:solidFill>
              </a:rPr>
            </a:br>
            <a:r>
              <a:rPr lang="de-DE" altLang="de-DE" sz="1633" dirty="0">
                <a:solidFill>
                  <a:srgbClr val="000000"/>
                </a:solidFill>
              </a:rPr>
              <a:t>und 12 Fachkommissionen</a:t>
            </a: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D2235DD-9BE8-7A78-4DBE-8BED9B99B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DF58C-628C-4F5D-A56F-92E9C0B590A5}" type="datetime1">
              <a:rPr lang="de-DE" smtClean="0"/>
              <a:t>12.09.2022</a:t>
            </a:fld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DCCEF36-B040-5145-FE50-75D400C6E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F92E-D82B-4CC7-8D56-7DD597FA26D5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91179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80307EAC-9B8F-6F50-022E-3F61CC54DF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704" y="77120"/>
            <a:ext cx="1935295" cy="1422678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33E877FB-E678-D4C8-DE0B-694914ED9ADB}"/>
              </a:ext>
            </a:extLst>
          </p:cNvPr>
          <p:cNvSpPr txBox="1"/>
          <p:nvPr/>
        </p:nvSpPr>
        <p:spPr>
          <a:xfrm>
            <a:off x="3171020" y="164383"/>
            <a:ext cx="6024701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LagH – Aufteilung der Aufgaben</a:t>
            </a:r>
          </a:p>
        </p:txBody>
      </p:sp>
      <p:sp>
        <p:nvSpPr>
          <p:cNvPr id="6" name="Freihandform 4">
            <a:extLst>
              <a:ext uri="{FF2B5EF4-FFF2-40B4-BE49-F238E27FC236}">
                <a16:creationId xmlns:a16="http://schemas.microsoft.com/office/drawing/2014/main" id="{04D341C9-638B-DDFE-04D1-73EA8ACE7A19}"/>
              </a:ext>
            </a:extLst>
          </p:cNvPr>
          <p:cNvSpPr/>
          <p:nvPr/>
        </p:nvSpPr>
        <p:spPr>
          <a:xfrm>
            <a:off x="1685578" y="846693"/>
            <a:ext cx="2644048" cy="106645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val f5"/>
              <a:gd name="f15" fmla="val f6"/>
              <a:gd name="f16" fmla="*/ 0 f7 1"/>
              <a:gd name="f17" fmla="*/ f5 f0 1"/>
              <a:gd name="f18" fmla="*/ f9 f0 1"/>
              <a:gd name="f19" fmla="*/ f11 f0 1"/>
              <a:gd name="f20" fmla="+- f15 0 f14"/>
              <a:gd name="f21" fmla="*/ f16 1 f2"/>
              <a:gd name="f22" fmla="*/ f17 1 f2"/>
              <a:gd name="f23" fmla="*/ f18 1 f2"/>
              <a:gd name="f24" fmla="*/ f19 1 f2"/>
              <a:gd name="f25" fmla="*/ f20 1 21600"/>
              <a:gd name="f26" fmla="+- 0 0 f21"/>
              <a:gd name="f27" fmla="+- f22 0 f1"/>
              <a:gd name="f28" fmla="+- f23 0 f1"/>
              <a:gd name="f29" fmla="+- f24 0 f1"/>
              <a:gd name="f30" fmla="*/ 3163 f25 1"/>
              <a:gd name="f31" fmla="*/ 18437 f25 1"/>
              <a:gd name="f32" fmla="*/ 10800 f25 1"/>
              <a:gd name="f33" fmla="*/ 0 f25 1"/>
              <a:gd name="f34" fmla="*/ 21600 f25 1"/>
              <a:gd name="f35" fmla="*/ f26 f0 1"/>
              <a:gd name="f36" fmla="+- f28 0 f27"/>
              <a:gd name="f37" fmla="*/ f35 1 f7"/>
              <a:gd name="f38" fmla="*/ f32 1 f25"/>
              <a:gd name="f39" fmla="*/ f33 1 f25"/>
              <a:gd name="f40" fmla="*/ f30 1 f25"/>
              <a:gd name="f41" fmla="*/ f31 1 f25"/>
              <a:gd name="f42" fmla="*/ f34 1 f25"/>
              <a:gd name="f43" fmla="+- f37 0 f1"/>
              <a:gd name="f44" fmla="*/ f40 f12 1"/>
              <a:gd name="f45" fmla="*/ f41 f12 1"/>
              <a:gd name="f46" fmla="*/ f41 f13 1"/>
              <a:gd name="f47" fmla="*/ f40 f13 1"/>
              <a:gd name="f48" fmla="*/ f38 f12 1"/>
              <a:gd name="f49" fmla="*/ f39 f13 1"/>
              <a:gd name="f50" fmla="*/ f39 f12 1"/>
              <a:gd name="f51" fmla="*/ f38 f13 1"/>
              <a:gd name="f52" fmla="*/ f42 f13 1"/>
              <a:gd name="f53" fmla="*/ f42 f12 1"/>
              <a:gd name="f54" fmla="+- f43 f1 0"/>
              <a:gd name="f55" fmla="*/ f54 f7 1"/>
              <a:gd name="f56" fmla="*/ f55 1 f0"/>
              <a:gd name="f57" fmla="+- 0 0 f56"/>
              <a:gd name="f58" fmla="+- 0 0 f57"/>
              <a:gd name="f59" fmla="*/ f58 f0 1"/>
              <a:gd name="f60" fmla="*/ f59 1 f7"/>
              <a:gd name="f61" fmla="+- f60 0 f1"/>
              <a:gd name="f62" fmla="cos 1 f61"/>
              <a:gd name="f63" fmla="sin 1 f61"/>
              <a:gd name="f64" fmla="+- 0 0 f62"/>
              <a:gd name="f65" fmla="+- 0 0 f63"/>
              <a:gd name="f66" fmla="+- 0 0 f64"/>
              <a:gd name="f67" fmla="+- 0 0 f65"/>
              <a:gd name="f68" fmla="val f66"/>
              <a:gd name="f69" fmla="val f67"/>
              <a:gd name="f70" fmla="+- 0 0 f68"/>
              <a:gd name="f71" fmla="+- 0 0 f69"/>
              <a:gd name="f72" fmla="*/ 10800 f70 1"/>
              <a:gd name="f73" fmla="*/ 10800 f71 1"/>
              <a:gd name="f74" fmla="*/ f72 f72 1"/>
              <a:gd name="f75" fmla="*/ f73 f73 1"/>
              <a:gd name="f76" fmla="+- f74 f75 0"/>
              <a:gd name="f77" fmla="sqrt f76"/>
              <a:gd name="f78" fmla="*/ f8 1 f77"/>
              <a:gd name="f79" fmla="*/ f70 f78 1"/>
              <a:gd name="f80" fmla="*/ f71 f78 1"/>
              <a:gd name="f81" fmla="+- 10800 0 f79"/>
              <a:gd name="f82" fmla="+- 10800 0 f8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48" y="f49"/>
              </a:cxn>
              <a:cxn ang="f29">
                <a:pos x="f44" y="f47"/>
              </a:cxn>
              <a:cxn ang="f29">
                <a:pos x="f50" y="f51"/>
              </a:cxn>
              <a:cxn ang="f29">
                <a:pos x="f44" y="f46"/>
              </a:cxn>
              <a:cxn ang="f29">
                <a:pos x="f48" y="f52"/>
              </a:cxn>
              <a:cxn ang="f29">
                <a:pos x="f45" y="f46"/>
              </a:cxn>
              <a:cxn ang="f29">
                <a:pos x="f53" y="f51"/>
              </a:cxn>
              <a:cxn ang="f29">
                <a:pos x="f45" y="f47"/>
              </a:cxn>
            </a:cxnLst>
            <a:rect l="f44" t="f47" r="f45" b="f46"/>
            <a:pathLst>
              <a:path w="21600" h="21600">
                <a:moveTo>
                  <a:pt x="f81" y="f82"/>
                </a:moveTo>
                <a:arcTo wR="f10" hR="f10" stAng="f27" swAng="f36"/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81650" tIns="40820" rIns="81650" bIns="40820" anchor="ctr" anchorCtr="1" compatLnSpc="0">
            <a:noAutofit/>
          </a:bodyPr>
          <a:lstStyle/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Vorstand</a:t>
            </a:r>
          </a:p>
        </p:txBody>
      </p:sp>
      <p:sp>
        <p:nvSpPr>
          <p:cNvPr id="7" name="Freihandform 3">
            <a:extLst>
              <a:ext uri="{FF2B5EF4-FFF2-40B4-BE49-F238E27FC236}">
                <a16:creationId xmlns:a16="http://schemas.microsoft.com/office/drawing/2014/main" id="{8C5994DB-7C0D-6FCB-1CED-B4956A35450B}"/>
              </a:ext>
            </a:extLst>
          </p:cNvPr>
          <p:cNvSpPr/>
          <p:nvPr/>
        </p:nvSpPr>
        <p:spPr>
          <a:xfrm>
            <a:off x="7877829" y="878973"/>
            <a:ext cx="2644048" cy="106645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val f5"/>
              <a:gd name="f15" fmla="val f6"/>
              <a:gd name="f16" fmla="*/ 0 f7 1"/>
              <a:gd name="f17" fmla="*/ f5 f0 1"/>
              <a:gd name="f18" fmla="*/ f9 f0 1"/>
              <a:gd name="f19" fmla="*/ f11 f0 1"/>
              <a:gd name="f20" fmla="+- f15 0 f14"/>
              <a:gd name="f21" fmla="*/ f16 1 f2"/>
              <a:gd name="f22" fmla="*/ f17 1 f2"/>
              <a:gd name="f23" fmla="*/ f18 1 f2"/>
              <a:gd name="f24" fmla="*/ f19 1 f2"/>
              <a:gd name="f25" fmla="*/ f20 1 21600"/>
              <a:gd name="f26" fmla="+- 0 0 f21"/>
              <a:gd name="f27" fmla="+- f22 0 f1"/>
              <a:gd name="f28" fmla="+- f23 0 f1"/>
              <a:gd name="f29" fmla="+- f24 0 f1"/>
              <a:gd name="f30" fmla="*/ 3163 f25 1"/>
              <a:gd name="f31" fmla="*/ 18437 f25 1"/>
              <a:gd name="f32" fmla="*/ 10800 f25 1"/>
              <a:gd name="f33" fmla="*/ 0 f25 1"/>
              <a:gd name="f34" fmla="*/ 21600 f25 1"/>
              <a:gd name="f35" fmla="*/ f26 f0 1"/>
              <a:gd name="f36" fmla="+- f28 0 f27"/>
              <a:gd name="f37" fmla="*/ f35 1 f7"/>
              <a:gd name="f38" fmla="*/ f32 1 f25"/>
              <a:gd name="f39" fmla="*/ f33 1 f25"/>
              <a:gd name="f40" fmla="*/ f30 1 f25"/>
              <a:gd name="f41" fmla="*/ f31 1 f25"/>
              <a:gd name="f42" fmla="*/ f34 1 f25"/>
              <a:gd name="f43" fmla="+- f37 0 f1"/>
              <a:gd name="f44" fmla="*/ f40 f12 1"/>
              <a:gd name="f45" fmla="*/ f41 f12 1"/>
              <a:gd name="f46" fmla="*/ f41 f13 1"/>
              <a:gd name="f47" fmla="*/ f40 f13 1"/>
              <a:gd name="f48" fmla="*/ f38 f12 1"/>
              <a:gd name="f49" fmla="*/ f39 f13 1"/>
              <a:gd name="f50" fmla="*/ f39 f12 1"/>
              <a:gd name="f51" fmla="*/ f38 f13 1"/>
              <a:gd name="f52" fmla="*/ f42 f13 1"/>
              <a:gd name="f53" fmla="*/ f42 f12 1"/>
              <a:gd name="f54" fmla="+- f43 f1 0"/>
              <a:gd name="f55" fmla="*/ f54 f7 1"/>
              <a:gd name="f56" fmla="*/ f55 1 f0"/>
              <a:gd name="f57" fmla="+- 0 0 f56"/>
              <a:gd name="f58" fmla="+- 0 0 f57"/>
              <a:gd name="f59" fmla="*/ f58 f0 1"/>
              <a:gd name="f60" fmla="*/ f59 1 f7"/>
              <a:gd name="f61" fmla="+- f60 0 f1"/>
              <a:gd name="f62" fmla="cos 1 f61"/>
              <a:gd name="f63" fmla="sin 1 f61"/>
              <a:gd name="f64" fmla="+- 0 0 f62"/>
              <a:gd name="f65" fmla="+- 0 0 f63"/>
              <a:gd name="f66" fmla="+- 0 0 f64"/>
              <a:gd name="f67" fmla="+- 0 0 f65"/>
              <a:gd name="f68" fmla="val f66"/>
              <a:gd name="f69" fmla="val f67"/>
              <a:gd name="f70" fmla="+- 0 0 f68"/>
              <a:gd name="f71" fmla="+- 0 0 f69"/>
              <a:gd name="f72" fmla="*/ 10800 f70 1"/>
              <a:gd name="f73" fmla="*/ 10800 f71 1"/>
              <a:gd name="f74" fmla="*/ f72 f72 1"/>
              <a:gd name="f75" fmla="*/ f73 f73 1"/>
              <a:gd name="f76" fmla="+- f74 f75 0"/>
              <a:gd name="f77" fmla="sqrt f76"/>
              <a:gd name="f78" fmla="*/ f8 1 f77"/>
              <a:gd name="f79" fmla="*/ f70 f78 1"/>
              <a:gd name="f80" fmla="*/ f71 f78 1"/>
              <a:gd name="f81" fmla="+- 10800 0 f79"/>
              <a:gd name="f82" fmla="+- 10800 0 f8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48" y="f49"/>
              </a:cxn>
              <a:cxn ang="f29">
                <a:pos x="f44" y="f47"/>
              </a:cxn>
              <a:cxn ang="f29">
                <a:pos x="f50" y="f51"/>
              </a:cxn>
              <a:cxn ang="f29">
                <a:pos x="f44" y="f46"/>
              </a:cxn>
              <a:cxn ang="f29">
                <a:pos x="f48" y="f52"/>
              </a:cxn>
              <a:cxn ang="f29">
                <a:pos x="f45" y="f46"/>
              </a:cxn>
              <a:cxn ang="f29">
                <a:pos x="f53" y="f51"/>
              </a:cxn>
              <a:cxn ang="f29">
                <a:pos x="f45" y="f47"/>
              </a:cxn>
            </a:cxnLst>
            <a:rect l="f44" t="f47" r="f45" b="f46"/>
            <a:pathLst>
              <a:path w="21600" h="21600">
                <a:moveTo>
                  <a:pt x="f81" y="f82"/>
                </a:moveTo>
                <a:arcTo wR="f10" hR="f10" stAng="f27" swAng="f36"/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81650" tIns="40820" rIns="81650" bIns="40820" anchor="ctr" anchorCtr="1" compatLnSpc="0">
            <a:noAutofit/>
          </a:bodyPr>
          <a:lstStyle/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Geschäftsstelle</a:t>
            </a:r>
          </a:p>
        </p:txBody>
      </p:sp>
      <p:sp>
        <p:nvSpPr>
          <p:cNvPr id="8" name="Freihandform 20">
            <a:extLst>
              <a:ext uri="{FF2B5EF4-FFF2-40B4-BE49-F238E27FC236}">
                <a16:creationId xmlns:a16="http://schemas.microsoft.com/office/drawing/2014/main" id="{D209859E-D5E7-A36B-F764-41B9C3B02AE1}"/>
              </a:ext>
            </a:extLst>
          </p:cNvPr>
          <p:cNvSpPr/>
          <p:nvPr/>
        </p:nvSpPr>
        <p:spPr>
          <a:xfrm>
            <a:off x="3172858" y="3254519"/>
            <a:ext cx="2790626" cy="84912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81650" tIns="40820" rIns="81650" bIns="40820" anchor="ctr" anchorCtr="1" compatLnSpc="0">
            <a:noAutofit/>
          </a:bodyPr>
          <a:lstStyle/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Vorstandssitzungen, </a:t>
            </a:r>
            <a:b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</a:b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MV</a:t>
            </a:r>
          </a:p>
        </p:txBody>
      </p:sp>
      <p:sp>
        <p:nvSpPr>
          <p:cNvPr id="9" name="Freihandform 20">
            <a:extLst>
              <a:ext uri="{FF2B5EF4-FFF2-40B4-BE49-F238E27FC236}">
                <a16:creationId xmlns:a16="http://schemas.microsoft.com/office/drawing/2014/main" id="{6464AE50-8F02-4A97-7109-7F8E3EA8F188}"/>
              </a:ext>
            </a:extLst>
          </p:cNvPr>
          <p:cNvSpPr/>
          <p:nvPr/>
        </p:nvSpPr>
        <p:spPr>
          <a:xfrm>
            <a:off x="4981003" y="1619095"/>
            <a:ext cx="2246062" cy="489129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81650" tIns="40820" rIns="81650" bIns="40820" anchor="ctr" anchorCtr="1" compatLnSpc="0">
            <a:noAutofit/>
          </a:bodyPr>
          <a:lstStyle/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Mitgliederinfo</a:t>
            </a:r>
            <a:b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</a:b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Beratung</a:t>
            </a:r>
          </a:p>
        </p:txBody>
      </p:sp>
      <p:sp>
        <p:nvSpPr>
          <p:cNvPr id="10" name="Freihandform 20">
            <a:extLst>
              <a:ext uri="{FF2B5EF4-FFF2-40B4-BE49-F238E27FC236}">
                <a16:creationId xmlns:a16="http://schemas.microsoft.com/office/drawing/2014/main" id="{03E99933-D5C5-CA5C-5EDF-9269FB3CEE89}"/>
              </a:ext>
            </a:extLst>
          </p:cNvPr>
          <p:cNvSpPr/>
          <p:nvPr/>
        </p:nvSpPr>
        <p:spPr>
          <a:xfrm>
            <a:off x="3172858" y="4236269"/>
            <a:ext cx="2790626" cy="545334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81650" tIns="40820" rIns="81650" bIns="40820" anchor="ctr" anchorCtr="1" compatLnSpc="0">
            <a:noAutofit/>
          </a:bodyPr>
          <a:lstStyle/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Anhörungen </a:t>
            </a:r>
          </a:p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Landtag etc.</a:t>
            </a:r>
          </a:p>
        </p:txBody>
      </p:sp>
      <p:sp>
        <p:nvSpPr>
          <p:cNvPr id="11" name="Freihandform 20">
            <a:extLst>
              <a:ext uri="{FF2B5EF4-FFF2-40B4-BE49-F238E27FC236}">
                <a16:creationId xmlns:a16="http://schemas.microsoft.com/office/drawing/2014/main" id="{10690942-0413-3362-5250-CB1F995B2146}"/>
              </a:ext>
            </a:extLst>
          </p:cNvPr>
          <p:cNvSpPr/>
          <p:nvPr/>
        </p:nvSpPr>
        <p:spPr>
          <a:xfrm>
            <a:off x="3172858" y="4878125"/>
            <a:ext cx="2790626" cy="84912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81650" tIns="40820" rIns="81650" bIns="40820" anchor="ctr" anchorCtr="1" compatLnSpc="0">
            <a:noAutofit/>
          </a:bodyPr>
          <a:lstStyle/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Schulung </a:t>
            </a:r>
            <a:b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</a:b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Patientenvertreter</a:t>
            </a:r>
          </a:p>
        </p:txBody>
      </p:sp>
      <p:sp>
        <p:nvSpPr>
          <p:cNvPr id="12" name="Freihandform 20">
            <a:extLst>
              <a:ext uri="{FF2B5EF4-FFF2-40B4-BE49-F238E27FC236}">
                <a16:creationId xmlns:a16="http://schemas.microsoft.com/office/drawing/2014/main" id="{E2C085DC-98BA-71D5-6209-7E179387B1F4}"/>
              </a:ext>
            </a:extLst>
          </p:cNvPr>
          <p:cNvSpPr/>
          <p:nvPr/>
        </p:nvSpPr>
        <p:spPr>
          <a:xfrm>
            <a:off x="176267" y="2987556"/>
            <a:ext cx="2831335" cy="84912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81650" tIns="40820" rIns="81650" bIns="40820" anchor="ctr" anchorCtr="1" compatLnSpc="0">
            <a:noAutofit/>
          </a:bodyPr>
          <a:lstStyle/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Veranstaltungen der Mit-</a:t>
            </a:r>
          </a:p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gliedsverbände und Projekte </a:t>
            </a:r>
          </a:p>
        </p:txBody>
      </p:sp>
      <p:sp>
        <p:nvSpPr>
          <p:cNvPr id="13" name="Freihandform 20">
            <a:extLst>
              <a:ext uri="{FF2B5EF4-FFF2-40B4-BE49-F238E27FC236}">
                <a16:creationId xmlns:a16="http://schemas.microsoft.com/office/drawing/2014/main" id="{38590321-1849-0B00-1564-47D619A3AF76}"/>
              </a:ext>
            </a:extLst>
          </p:cNvPr>
          <p:cNvSpPr/>
          <p:nvPr/>
        </p:nvSpPr>
        <p:spPr>
          <a:xfrm>
            <a:off x="176267" y="4026170"/>
            <a:ext cx="2831335" cy="84912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81650" tIns="40820" rIns="81650" bIns="40820" anchor="ctr" anchorCtr="1" compatLnSpc="0">
            <a:noAutofit/>
          </a:bodyPr>
          <a:lstStyle/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Wahrnehmung der </a:t>
            </a:r>
            <a:b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</a:b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Patientenvertretung</a:t>
            </a:r>
          </a:p>
        </p:txBody>
      </p:sp>
      <p:sp>
        <p:nvSpPr>
          <p:cNvPr id="14" name="Freihandform 20">
            <a:extLst>
              <a:ext uri="{FF2B5EF4-FFF2-40B4-BE49-F238E27FC236}">
                <a16:creationId xmlns:a16="http://schemas.microsoft.com/office/drawing/2014/main" id="{6B1C1C9F-B646-CF28-BC09-FDC433804E9E}"/>
              </a:ext>
            </a:extLst>
          </p:cNvPr>
          <p:cNvSpPr/>
          <p:nvPr/>
        </p:nvSpPr>
        <p:spPr>
          <a:xfrm>
            <a:off x="176267" y="5064784"/>
            <a:ext cx="2831335" cy="66246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81650" tIns="40820" rIns="81650" bIns="40820" anchor="ctr" anchorCtr="1" compatLnSpc="0">
            <a:noAutofit/>
          </a:bodyPr>
          <a:lstStyle/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Fachtagungen, Schulungen</a:t>
            </a:r>
          </a:p>
        </p:txBody>
      </p:sp>
      <p:sp>
        <p:nvSpPr>
          <p:cNvPr id="15" name="Freihandform 20">
            <a:extLst>
              <a:ext uri="{FF2B5EF4-FFF2-40B4-BE49-F238E27FC236}">
                <a16:creationId xmlns:a16="http://schemas.microsoft.com/office/drawing/2014/main" id="{8A4FD8B3-2688-40D5-62AE-C5C8A1C64E9F}"/>
              </a:ext>
            </a:extLst>
          </p:cNvPr>
          <p:cNvSpPr/>
          <p:nvPr/>
        </p:nvSpPr>
        <p:spPr>
          <a:xfrm>
            <a:off x="176267" y="5878313"/>
            <a:ext cx="2831335" cy="80338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81650" tIns="40820" rIns="81650" bIns="40820" anchor="ctr" anchorCtr="1" compatLnSpc="0">
            <a:noAutofit/>
          </a:bodyPr>
          <a:lstStyle/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BAGS:</a:t>
            </a:r>
            <a:b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</a:b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MV und </a:t>
            </a:r>
            <a:r>
              <a:rPr lang="de-DE" sz="1633" dirty="0" err="1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StAU</a:t>
            </a:r>
            <a:endParaRPr lang="de-DE" sz="1633" dirty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6" name="Freihandform 20">
            <a:extLst>
              <a:ext uri="{FF2B5EF4-FFF2-40B4-BE49-F238E27FC236}">
                <a16:creationId xmlns:a16="http://schemas.microsoft.com/office/drawing/2014/main" id="{DB91078C-64DB-F6B3-F120-DBE52BDA3024}"/>
              </a:ext>
            </a:extLst>
          </p:cNvPr>
          <p:cNvSpPr/>
          <p:nvPr/>
        </p:nvSpPr>
        <p:spPr>
          <a:xfrm>
            <a:off x="3172857" y="5878312"/>
            <a:ext cx="2790625" cy="80338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81650" tIns="40820" rIns="81650" bIns="40820" anchor="ctr" anchorCtr="1" compatLnSpc="0">
            <a:noAutofit/>
          </a:bodyPr>
          <a:lstStyle/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Stellungnahmen</a:t>
            </a:r>
          </a:p>
        </p:txBody>
      </p:sp>
      <p:sp>
        <p:nvSpPr>
          <p:cNvPr id="17" name="Freihandform 20">
            <a:extLst>
              <a:ext uri="{FF2B5EF4-FFF2-40B4-BE49-F238E27FC236}">
                <a16:creationId xmlns:a16="http://schemas.microsoft.com/office/drawing/2014/main" id="{6038BC48-4087-747F-42FF-4A2304B7CF06}"/>
              </a:ext>
            </a:extLst>
          </p:cNvPr>
          <p:cNvSpPr/>
          <p:nvPr/>
        </p:nvSpPr>
        <p:spPr>
          <a:xfrm>
            <a:off x="176267" y="2364020"/>
            <a:ext cx="2831335" cy="47246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81650" tIns="40820" rIns="81650" bIns="40820" anchor="ctr" anchorCtr="1" compatLnSpc="0">
            <a:noAutofit/>
          </a:bodyPr>
          <a:lstStyle/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Anträge für Projekte/</a:t>
            </a:r>
            <a:b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</a:b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Fachtagungen</a:t>
            </a:r>
          </a:p>
        </p:txBody>
      </p:sp>
      <p:sp>
        <p:nvSpPr>
          <p:cNvPr id="18" name="Freihandform 9">
            <a:extLst>
              <a:ext uri="{FF2B5EF4-FFF2-40B4-BE49-F238E27FC236}">
                <a16:creationId xmlns:a16="http://schemas.microsoft.com/office/drawing/2014/main" id="{28AC4BB1-8D27-5042-A312-7F344371A5CF}"/>
              </a:ext>
            </a:extLst>
          </p:cNvPr>
          <p:cNvSpPr/>
          <p:nvPr/>
        </p:nvSpPr>
        <p:spPr>
          <a:xfrm>
            <a:off x="9195719" y="3166014"/>
            <a:ext cx="2794305" cy="77994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81650" tIns="40820" rIns="81650" bIns="40820" anchor="ctr" anchorCtr="1" compatLnSpc="0">
            <a:noAutofit/>
          </a:bodyPr>
          <a:lstStyle/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BAGS, Geschäftsführer-</a:t>
            </a:r>
          </a:p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konferenz</a:t>
            </a:r>
          </a:p>
        </p:txBody>
      </p:sp>
      <p:sp>
        <p:nvSpPr>
          <p:cNvPr id="21" name="Freihandform 9">
            <a:extLst>
              <a:ext uri="{FF2B5EF4-FFF2-40B4-BE49-F238E27FC236}">
                <a16:creationId xmlns:a16="http://schemas.microsoft.com/office/drawing/2014/main" id="{135CA901-BEE6-530A-E046-F3B4E6C409D0}"/>
              </a:ext>
            </a:extLst>
          </p:cNvPr>
          <p:cNvSpPr/>
          <p:nvPr/>
        </p:nvSpPr>
        <p:spPr>
          <a:xfrm>
            <a:off x="9165113" y="2366647"/>
            <a:ext cx="2794305" cy="62353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81650" tIns="40820" rIns="81650" bIns="40820" anchor="ctr" anchorCtr="1" compatLnSpc="0">
            <a:noAutofit/>
          </a:bodyPr>
          <a:lstStyle/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Vorbereitung AKOBEA-</a:t>
            </a:r>
            <a:b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</a:b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Sitzungen</a:t>
            </a:r>
          </a:p>
        </p:txBody>
      </p:sp>
      <p:sp>
        <p:nvSpPr>
          <p:cNvPr id="29" name="Freihandform 9">
            <a:extLst>
              <a:ext uri="{FF2B5EF4-FFF2-40B4-BE49-F238E27FC236}">
                <a16:creationId xmlns:a16="http://schemas.microsoft.com/office/drawing/2014/main" id="{4EE5A248-C5DB-6889-E39F-E4E59BC1B092}"/>
              </a:ext>
            </a:extLst>
          </p:cNvPr>
          <p:cNvSpPr/>
          <p:nvPr/>
        </p:nvSpPr>
        <p:spPr>
          <a:xfrm>
            <a:off x="6163936" y="2364021"/>
            <a:ext cx="2831335" cy="75198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81650" tIns="40820" rIns="81650" bIns="40820" anchor="ctr" anchorCtr="1" compatLnSpc="0">
            <a:noAutofit/>
          </a:bodyPr>
          <a:lstStyle/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Erstberatung, -Information</a:t>
            </a:r>
          </a:p>
        </p:txBody>
      </p:sp>
      <p:sp>
        <p:nvSpPr>
          <p:cNvPr id="32" name="Freihandform 9">
            <a:extLst>
              <a:ext uri="{FF2B5EF4-FFF2-40B4-BE49-F238E27FC236}">
                <a16:creationId xmlns:a16="http://schemas.microsoft.com/office/drawing/2014/main" id="{ABD062B3-39D7-0A8A-919A-B04EF647A0FC}"/>
              </a:ext>
            </a:extLst>
          </p:cNvPr>
          <p:cNvSpPr/>
          <p:nvPr/>
        </p:nvSpPr>
        <p:spPr>
          <a:xfrm>
            <a:off x="6176406" y="3293851"/>
            <a:ext cx="2831334" cy="62353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81650" tIns="40820" rIns="81650" bIns="40820" anchor="ctr" anchorCtr="1" compatLnSpc="0">
            <a:noAutofit/>
          </a:bodyPr>
          <a:lstStyle/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Koordination </a:t>
            </a:r>
            <a:b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</a:b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Vorstandstermine</a:t>
            </a:r>
          </a:p>
        </p:txBody>
      </p:sp>
      <p:sp>
        <p:nvSpPr>
          <p:cNvPr id="24" name="Freihandform 9">
            <a:extLst>
              <a:ext uri="{FF2B5EF4-FFF2-40B4-BE49-F238E27FC236}">
                <a16:creationId xmlns:a16="http://schemas.microsoft.com/office/drawing/2014/main" id="{6CA6B419-E9D8-6C12-4138-8F27B6DD66C5}"/>
              </a:ext>
            </a:extLst>
          </p:cNvPr>
          <p:cNvSpPr/>
          <p:nvPr/>
        </p:nvSpPr>
        <p:spPr>
          <a:xfrm>
            <a:off x="6175260" y="4969305"/>
            <a:ext cx="2831334" cy="63115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81650" tIns="40820" rIns="81650" bIns="40820" anchor="ctr" anchorCtr="1" compatLnSpc="0">
            <a:noAutofit/>
          </a:bodyPr>
          <a:lstStyle/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Vorbereitung und Begleitung</a:t>
            </a:r>
          </a:p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 von Tagungen etc.</a:t>
            </a:r>
          </a:p>
        </p:txBody>
      </p:sp>
      <p:sp>
        <p:nvSpPr>
          <p:cNvPr id="27" name="Freihandform 9">
            <a:extLst>
              <a:ext uri="{FF2B5EF4-FFF2-40B4-BE49-F238E27FC236}">
                <a16:creationId xmlns:a16="http://schemas.microsoft.com/office/drawing/2014/main" id="{22CA8B72-0FCF-4EFA-A74C-ADC3A985A5A3}"/>
              </a:ext>
            </a:extLst>
          </p:cNvPr>
          <p:cNvSpPr/>
          <p:nvPr/>
        </p:nvSpPr>
        <p:spPr>
          <a:xfrm>
            <a:off x="6163934" y="4103639"/>
            <a:ext cx="2831334" cy="679414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81650" tIns="40820" rIns="81650" bIns="40820" anchor="ctr" anchorCtr="1" compatLnSpc="0">
            <a:noAutofit/>
          </a:bodyPr>
          <a:lstStyle/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Organisation der Termine</a:t>
            </a:r>
          </a:p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 im Bund</a:t>
            </a:r>
          </a:p>
        </p:txBody>
      </p:sp>
      <p:sp>
        <p:nvSpPr>
          <p:cNvPr id="28" name="Freihandform 9">
            <a:extLst>
              <a:ext uri="{FF2B5EF4-FFF2-40B4-BE49-F238E27FC236}">
                <a16:creationId xmlns:a16="http://schemas.microsoft.com/office/drawing/2014/main" id="{293D18EB-94B4-F051-CCF5-A10F3FC46E3B}"/>
              </a:ext>
            </a:extLst>
          </p:cNvPr>
          <p:cNvSpPr/>
          <p:nvPr/>
        </p:nvSpPr>
        <p:spPr>
          <a:xfrm>
            <a:off x="9195720" y="4101319"/>
            <a:ext cx="2794305" cy="62353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81650" tIns="40820" rIns="81650" bIns="40820" anchor="t" anchorCtr="1" compatLnSpc="0">
            <a:noAutofit/>
          </a:bodyPr>
          <a:lstStyle/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Mitgliederpflege,</a:t>
            </a:r>
          </a:p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Datenpflege</a:t>
            </a:r>
            <a:b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</a:br>
            <a:endParaRPr lang="de-DE" sz="1633" dirty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6" name="Freihandform 9">
            <a:extLst>
              <a:ext uri="{FF2B5EF4-FFF2-40B4-BE49-F238E27FC236}">
                <a16:creationId xmlns:a16="http://schemas.microsoft.com/office/drawing/2014/main" id="{EF38376D-E5DB-7060-5ED0-E377426A47E0}"/>
              </a:ext>
            </a:extLst>
          </p:cNvPr>
          <p:cNvSpPr/>
          <p:nvPr/>
        </p:nvSpPr>
        <p:spPr>
          <a:xfrm>
            <a:off x="9195721" y="4875290"/>
            <a:ext cx="2794305" cy="849119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81650" tIns="40820" rIns="81650" bIns="40820" anchor="ctr" anchorCtr="1" compatLnSpc="0">
            <a:noAutofit/>
          </a:bodyPr>
          <a:lstStyle/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Projektanträge, Ausführung</a:t>
            </a:r>
          </a:p>
        </p:txBody>
      </p:sp>
      <p:sp>
        <p:nvSpPr>
          <p:cNvPr id="37" name="Freihandform 9">
            <a:extLst>
              <a:ext uri="{FF2B5EF4-FFF2-40B4-BE49-F238E27FC236}">
                <a16:creationId xmlns:a16="http://schemas.microsoft.com/office/drawing/2014/main" id="{C7329EAF-431B-AE0C-59FA-581B750A4539}"/>
              </a:ext>
            </a:extLst>
          </p:cNvPr>
          <p:cNvSpPr/>
          <p:nvPr/>
        </p:nvSpPr>
        <p:spPr>
          <a:xfrm>
            <a:off x="4981003" y="885423"/>
            <a:ext cx="2200773" cy="62353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81650" tIns="40820" rIns="81650" bIns="40820" anchor="ctr" anchorCtr="1" compatLnSpc="0">
            <a:noAutofit/>
          </a:bodyPr>
          <a:lstStyle/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Homepage</a:t>
            </a:r>
          </a:p>
        </p:txBody>
      </p:sp>
      <p:sp>
        <p:nvSpPr>
          <p:cNvPr id="38" name="Freihandform 9">
            <a:extLst>
              <a:ext uri="{FF2B5EF4-FFF2-40B4-BE49-F238E27FC236}">
                <a16:creationId xmlns:a16="http://schemas.microsoft.com/office/drawing/2014/main" id="{3E22E4A3-B8CF-6932-4E2D-E0DA86BEB552}"/>
              </a:ext>
            </a:extLst>
          </p:cNvPr>
          <p:cNvSpPr/>
          <p:nvPr/>
        </p:nvSpPr>
        <p:spPr>
          <a:xfrm>
            <a:off x="6163938" y="5874845"/>
            <a:ext cx="2831334" cy="80338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81650" tIns="40820" rIns="81650" bIns="40820" anchor="ctr" anchorCtr="1" compatLnSpc="0">
            <a:noAutofit/>
          </a:bodyPr>
          <a:lstStyle/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Buchhaltung</a:t>
            </a:r>
          </a:p>
        </p:txBody>
      </p:sp>
      <p:sp>
        <p:nvSpPr>
          <p:cNvPr id="39" name="Freihandform 9">
            <a:extLst>
              <a:ext uri="{FF2B5EF4-FFF2-40B4-BE49-F238E27FC236}">
                <a16:creationId xmlns:a16="http://schemas.microsoft.com/office/drawing/2014/main" id="{8C470142-E517-4620-D9C7-D51C07079910}"/>
              </a:ext>
            </a:extLst>
          </p:cNvPr>
          <p:cNvSpPr/>
          <p:nvPr/>
        </p:nvSpPr>
        <p:spPr>
          <a:xfrm>
            <a:off x="3171020" y="2359148"/>
            <a:ext cx="2792465" cy="62353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81650" tIns="40820" rIns="81650" bIns="40820" anchor="ctr" anchorCtr="1" compatLnSpc="0">
            <a:noAutofit/>
          </a:bodyPr>
          <a:lstStyle/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Projekte: </a:t>
            </a:r>
            <a:b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</a:b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INSEA, FG-Kinder</a:t>
            </a:r>
          </a:p>
        </p:txBody>
      </p:sp>
      <p:sp>
        <p:nvSpPr>
          <p:cNvPr id="30" name="Freihandform 9">
            <a:extLst>
              <a:ext uri="{FF2B5EF4-FFF2-40B4-BE49-F238E27FC236}">
                <a16:creationId xmlns:a16="http://schemas.microsoft.com/office/drawing/2014/main" id="{4FBF765B-68FB-2B30-B4F1-7544CCB15AD2}"/>
              </a:ext>
            </a:extLst>
          </p:cNvPr>
          <p:cNvSpPr/>
          <p:nvPr/>
        </p:nvSpPr>
        <p:spPr>
          <a:xfrm>
            <a:off x="9195721" y="5874844"/>
            <a:ext cx="2794305" cy="80338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 cap="flat">
            <a:solidFill>
              <a:srgbClr val="808080"/>
            </a:solidFill>
            <a:prstDash val="solid"/>
            <a:miter/>
          </a:ln>
        </p:spPr>
        <p:txBody>
          <a:bodyPr vert="horz" wrap="none" lIns="81650" tIns="40820" rIns="81650" bIns="40820" anchor="ctr" anchorCtr="1" compatLnSpc="0">
            <a:noAutofit/>
          </a:bodyPr>
          <a:lstStyle/>
          <a:p>
            <a:pPr algn="ctr"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Koordinierende Stelle</a:t>
            </a:r>
            <a:b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</a:br>
            <a:r>
              <a:rPr lang="de-DE" sz="1633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PatV</a:t>
            </a:r>
          </a:p>
        </p:txBody>
      </p:sp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326E37BF-4BB8-3E38-F662-9B9DE3A2206F}"/>
              </a:ext>
            </a:extLst>
          </p:cNvPr>
          <p:cNvCxnSpPr>
            <a:cxnSpLocks/>
          </p:cNvCxnSpPr>
          <p:nvPr/>
        </p:nvCxnSpPr>
        <p:spPr>
          <a:xfrm flipV="1">
            <a:off x="4462371" y="1147878"/>
            <a:ext cx="441896" cy="1031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C3C50C6B-7D8A-32E3-A0F0-0B5CCA6DD957}"/>
              </a:ext>
            </a:extLst>
          </p:cNvPr>
          <p:cNvCxnSpPr/>
          <p:nvPr/>
        </p:nvCxnSpPr>
        <p:spPr>
          <a:xfrm>
            <a:off x="4361005" y="1708314"/>
            <a:ext cx="441896" cy="165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>
            <a:extLst>
              <a:ext uri="{FF2B5EF4-FFF2-40B4-BE49-F238E27FC236}">
                <a16:creationId xmlns:a16="http://schemas.microsoft.com/office/drawing/2014/main" id="{125C5C0D-09D3-5959-11B7-0C1D680B37E6}"/>
              </a:ext>
            </a:extLst>
          </p:cNvPr>
          <p:cNvCxnSpPr/>
          <p:nvPr/>
        </p:nvCxnSpPr>
        <p:spPr>
          <a:xfrm flipH="1" flipV="1">
            <a:off x="7308087" y="1147878"/>
            <a:ext cx="397986" cy="95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36F91249-B1E4-FE07-9267-0F95F9194D6A}"/>
              </a:ext>
            </a:extLst>
          </p:cNvPr>
          <p:cNvCxnSpPr>
            <a:cxnSpLocks/>
          </p:cNvCxnSpPr>
          <p:nvPr/>
        </p:nvCxnSpPr>
        <p:spPr>
          <a:xfrm flipH="1">
            <a:off x="7405167" y="1666795"/>
            <a:ext cx="398062" cy="1045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Pfeil: nach unten 34">
            <a:extLst>
              <a:ext uri="{FF2B5EF4-FFF2-40B4-BE49-F238E27FC236}">
                <a16:creationId xmlns:a16="http://schemas.microsoft.com/office/drawing/2014/main" id="{96DDA268-727C-7B68-721B-4BC2EE606AAC}"/>
              </a:ext>
            </a:extLst>
          </p:cNvPr>
          <p:cNvSpPr/>
          <p:nvPr/>
        </p:nvSpPr>
        <p:spPr>
          <a:xfrm>
            <a:off x="2919471" y="1973111"/>
            <a:ext cx="339684" cy="2530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Pfeil: nach unten 39">
            <a:extLst>
              <a:ext uri="{FF2B5EF4-FFF2-40B4-BE49-F238E27FC236}">
                <a16:creationId xmlns:a16="http://schemas.microsoft.com/office/drawing/2014/main" id="{D5358329-9439-0F10-2A2A-63F67FCC1A87}"/>
              </a:ext>
            </a:extLst>
          </p:cNvPr>
          <p:cNvSpPr/>
          <p:nvPr/>
        </p:nvSpPr>
        <p:spPr>
          <a:xfrm>
            <a:off x="8995271" y="2036758"/>
            <a:ext cx="339684" cy="2530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75BCEC1-9A29-6564-57DE-147EA84D5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825C-6267-436E-A6EB-F7B42D38C060}" type="datetime1">
              <a:rPr lang="de-DE" smtClean="0"/>
              <a:t>12.09.2022</a:t>
            </a:fld>
            <a:endParaRPr lang="de-DE"/>
          </a:p>
        </p:txBody>
      </p:sp>
      <p:sp>
        <p:nvSpPr>
          <p:cNvPr id="20" name="Foliennummernplatzhalter 19">
            <a:extLst>
              <a:ext uri="{FF2B5EF4-FFF2-40B4-BE49-F238E27FC236}">
                <a16:creationId xmlns:a16="http://schemas.microsoft.com/office/drawing/2014/main" id="{62356A37-E265-38C3-A7AE-69D666EAF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F92E-D82B-4CC7-8D56-7DD597FA26D5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8334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21EB90F7-23ED-EA28-B764-0DBA9B28E5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674" y="77120"/>
            <a:ext cx="2607325" cy="1422678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DE1890B3-2464-7882-8420-2D1ECE9E8AE0}"/>
              </a:ext>
            </a:extLst>
          </p:cNvPr>
          <p:cNvSpPr txBox="1"/>
          <p:nvPr/>
        </p:nvSpPr>
        <p:spPr>
          <a:xfrm>
            <a:off x="837282" y="458956"/>
            <a:ext cx="8637223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Legende</a:t>
            </a:r>
          </a:p>
          <a:p>
            <a:endParaRPr lang="de-DE" dirty="0"/>
          </a:p>
          <a:p>
            <a:r>
              <a:rPr lang="de-DE" dirty="0"/>
              <a:t>AKOBEA		</a:t>
            </a:r>
            <a:r>
              <a:rPr lang="de-DE" dirty="0" err="1"/>
              <a:t>AKoBea</a:t>
            </a:r>
            <a:r>
              <a:rPr lang="de-DE" dirty="0"/>
              <a:t>  Arbeitskreis der kommunalen Behindertenbeauftragten in 			Hessen (https://www.lagh-selbsthilfe.de/de/akobea/was-wir-wollen/)</a:t>
            </a:r>
          </a:p>
          <a:p>
            <a:endParaRPr lang="de-DE" dirty="0"/>
          </a:p>
          <a:p>
            <a:r>
              <a:rPr lang="de-DE" dirty="0"/>
              <a:t>ARGE GKV	https://www.gkv-selbsthilfefoerderung-he.de/</a:t>
            </a:r>
          </a:p>
          <a:p>
            <a:endParaRPr lang="de-DE" dirty="0"/>
          </a:p>
          <a:p>
            <a:r>
              <a:rPr lang="de-DE" dirty="0"/>
              <a:t>BA		Berufungsausschuss</a:t>
            </a:r>
          </a:p>
          <a:p>
            <a:endParaRPr lang="de-DE" dirty="0"/>
          </a:p>
          <a:p>
            <a:r>
              <a:rPr lang="de-DE" dirty="0"/>
              <a:t>BAGS		Bundesarbeitsgemeinschaft Selbsthilfe von Menschen mit 				Behinderung, chronischer Erkrankung und ihren Angehörigen e.V. 			(https://www.bag-selbsthilfe.de/bag-selbsthilfe/ueber-uns)</a:t>
            </a:r>
          </a:p>
          <a:p>
            <a:endParaRPr lang="de-DE" dirty="0"/>
          </a:p>
          <a:p>
            <a:r>
              <a:rPr lang="de-DE" dirty="0"/>
              <a:t>HMSI		Hessisches Ministerium für Soziales und Integration 				(https://soziales.hessen.de/)</a:t>
            </a:r>
          </a:p>
          <a:p>
            <a:endParaRPr lang="de-DE" dirty="0"/>
          </a:p>
          <a:p>
            <a:r>
              <a:rPr lang="de-DE" dirty="0"/>
              <a:t>HEPAS		Hessisches Perspektivprogramm zur Verbesserung der 				Arbeitsmarktchancen schwerbehinderter Menschen 				(</a:t>
            </a:r>
            <a:r>
              <a:rPr lang="de-DE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https://soziales.hessen.de/Menschen-mit-</a:t>
            </a:r>
            <a:r>
              <a:rPr lang="de-DE" dirty="0"/>
              <a:t>					Behinderungen/Arbeitsmarkt/</a:t>
            </a:r>
            <a:r>
              <a:rPr lang="de-DE" dirty="0" err="1"/>
              <a:t>HePAS</a:t>
            </a:r>
            <a:r>
              <a:rPr lang="de-DE" dirty="0"/>
              <a:t>)</a:t>
            </a:r>
          </a:p>
          <a:p>
            <a:r>
              <a:rPr lang="de-DE" dirty="0"/>
              <a:t>INSEA		</a:t>
            </a:r>
            <a:r>
              <a:rPr lang="de-DE" b="1" dirty="0"/>
              <a:t>In</a:t>
            </a:r>
            <a:r>
              <a:rPr lang="de-DE" dirty="0"/>
              <a:t>itiative für </a:t>
            </a:r>
            <a:r>
              <a:rPr lang="de-DE" b="1" dirty="0"/>
              <a:t>S</a:t>
            </a:r>
            <a:r>
              <a:rPr lang="de-DE" dirty="0"/>
              <a:t>elbstmanagement und </a:t>
            </a:r>
            <a:r>
              <a:rPr lang="de-DE" b="1" dirty="0"/>
              <a:t>a</a:t>
            </a:r>
            <a:r>
              <a:rPr lang="de-DE" dirty="0"/>
              <a:t>ktives Leben 				(https://www.insea-aktiv.de/de/content/wir-%C3%BCber-uns-0)</a:t>
            </a:r>
          </a:p>
          <a:p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C16415-2EB5-5BC7-A960-D80EC0874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653BF-6F33-4DAD-A80B-D25BBA1CDC6C}" type="datetime1">
              <a:rPr lang="de-DE" smtClean="0"/>
              <a:t>12.09.2022</a:t>
            </a:fld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5AEC63-9C09-F777-1772-C0694C27E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F92E-D82B-4CC7-8D56-7DD597FA26D5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3445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B5284F86-8A2B-F1B1-AABE-EA942530AE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674" y="77120"/>
            <a:ext cx="2607325" cy="1422678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1788A7BC-B081-031D-13D5-61A61F458772}"/>
              </a:ext>
            </a:extLst>
          </p:cNvPr>
          <p:cNvSpPr txBox="1"/>
          <p:nvPr/>
        </p:nvSpPr>
        <p:spPr>
          <a:xfrm>
            <a:off x="583894" y="477099"/>
            <a:ext cx="900078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Landespflegebeirat	(https://www.landespflegerat-hessen.de/startseite/aufgaben/)</a:t>
            </a:r>
          </a:p>
          <a:p>
            <a:endParaRPr lang="de-DE" dirty="0"/>
          </a:p>
          <a:p>
            <a:r>
              <a:rPr lang="de-DE" dirty="0" err="1"/>
              <a:t>LagQH</a:t>
            </a:r>
            <a:r>
              <a:rPr lang="de-DE" dirty="0"/>
              <a:t>		(</a:t>
            </a:r>
            <a:r>
              <a:rPr lang="de-DE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https://www.lagqh.de/</a:t>
            </a:r>
            <a:r>
              <a:rPr lang="de-DE" dirty="0"/>
              <a:t>)</a:t>
            </a:r>
          </a:p>
          <a:p>
            <a:endParaRPr lang="de-DE" dirty="0"/>
          </a:p>
          <a:p>
            <a:r>
              <a:rPr lang="de-DE" dirty="0"/>
              <a:t>LWV		Landeswohlfahrtsverband (</a:t>
            </a:r>
            <a:r>
              <a:rPr lang="de-DE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https://www.lwv-hessen.de</a:t>
            </a:r>
            <a:r>
              <a:rPr lang="de-DE" dirty="0"/>
              <a:t>)</a:t>
            </a:r>
          </a:p>
          <a:p>
            <a:endParaRPr lang="de-DE" dirty="0"/>
          </a:p>
          <a:p>
            <a:r>
              <a:rPr lang="de-DE" dirty="0"/>
              <a:t>MD		Medizinischer Dienst (</a:t>
            </a:r>
            <a:r>
              <a:rPr lang="de-DE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https://www.md-hessen.de/ueber-uns</a:t>
            </a:r>
            <a:r>
              <a:rPr lang="de-DE" dirty="0"/>
              <a:t>)</a:t>
            </a:r>
          </a:p>
          <a:p>
            <a:endParaRPr lang="de-DE" dirty="0"/>
          </a:p>
          <a:p>
            <a:r>
              <a:rPr lang="de-DE" dirty="0"/>
              <a:t>MV		Mitgliederversammlung</a:t>
            </a:r>
          </a:p>
          <a:p>
            <a:endParaRPr lang="de-DE" dirty="0"/>
          </a:p>
          <a:p>
            <a:r>
              <a:rPr lang="de-DE" dirty="0"/>
              <a:t>PERSEH		Datenverarbeitungs-Verfahren des LWV (https://www.lwv-				hessen.de/soziales-</a:t>
            </a:r>
            <a:r>
              <a:rPr lang="de-DE" dirty="0" err="1"/>
              <a:t>perseh</a:t>
            </a:r>
            <a:r>
              <a:rPr lang="de-DE" dirty="0"/>
              <a:t>/perseh.html)</a:t>
            </a:r>
          </a:p>
          <a:p>
            <a:endParaRPr lang="de-DE" dirty="0"/>
          </a:p>
          <a:p>
            <a:r>
              <a:rPr lang="de-DE" dirty="0" err="1"/>
              <a:t>StAU</a:t>
            </a:r>
            <a:r>
              <a:rPr lang="de-DE" dirty="0"/>
              <a:t>		„Ständiger Ausschuss“ der BAG</a:t>
            </a:r>
          </a:p>
          <a:p>
            <a:endParaRPr lang="de-DE" dirty="0"/>
          </a:p>
          <a:p>
            <a:r>
              <a:rPr lang="de-DE" dirty="0"/>
              <a:t>UN-BRK (HMSI)	UN-Behindertenrechtskommission 						(</a:t>
            </a:r>
            <a:r>
              <a:rPr lang="de-DE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https://www.behindertenrechtskonvention.info/</a:t>
            </a:r>
            <a:r>
              <a:rPr lang="de-DE" dirty="0"/>
              <a:t>)</a:t>
            </a:r>
          </a:p>
          <a:p>
            <a:endParaRPr lang="de-DE" dirty="0"/>
          </a:p>
          <a:p>
            <a:r>
              <a:rPr lang="de-DE" dirty="0"/>
              <a:t>ZA		Zulassungsausschuss</a:t>
            </a:r>
          </a:p>
          <a:p>
            <a:endParaRPr lang="de-DE" dirty="0"/>
          </a:p>
          <a:p>
            <a:r>
              <a:rPr lang="de-DE" dirty="0"/>
              <a:t>ZV		Zielvereinbarung</a:t>
            </a: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F1D2C3C-716A-AE69-C224-9CCD2DE2B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810B8-63BF-45E3-A54A-B7B0F505D776}" type="datetime1">
              <a:rPr lang="de-DE" smtClean="0"/>
              <a:t>12.09.2022</a:t>
            </a:fld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7A3F74-EDA8-AA9B-B27A-261F30D4A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4F92E-D82B-4CC7-8D56-7DD597FA26D5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4211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694</Words>
  <Application>Microsoft Office PowerPoint</Application>
  <PresentationFormat>Breitbild</PresentationFormat>
  <Paragraphs>173</Paragraphs>
  <Slides>9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</vt:lpstr>
      <vt:lpstr>   Die LagH – was ist das?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Heidemarie Haase</dc:creator>
  <cp:lastModifiedBy>Heidemarie Haase</cp:lastModifiedBy>
  <cp:revision>24</cp:revision>
  <cp:lastPrinted>2022-07-08T09:02:38Z</cp:lastPrinted>
  <dcterms:created xsi:type="dcterms:W3CDTF">2022-05-03T05:44:55Z</dcterms:created>
  <dcterms:modified xsi:type="dcterms:W3CDTF">2022-09-12T06:42:06Z</dcterms:modified>
</cp:coreProperties>
</file>